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9" r:id="rId3"/>
  </p:sldMasterIdLst>
  <p:notesMasterIdLst>
    <p:notesMasterId r:id="rId6"/>
  </p:notesMasterIdLst>
  <p:sldIdLst>
    <p:sldId id="256" r:id="rId4"/>
    <p:sldId id="257" r:id="rId5"/>
    <p:sldId id="267" r:id="rId7"/>
    <p:sldId id="258" r:id="rId8"/>
    <p:sldId id="274" r:id="rId9"/>
    <p:sldId id="262" r:id="rId10"/>
    <p:sldId id="261" r:id="rId11"/>
    <p:sldId id="280" r:id="rId12"/>
    <p:sldId id="306" r:id="rId13"/>
    <p:sldId id="293" r:id="rId14"/>
    <p:sldId id="282" r:id="rId15"/>
    <p:sldId id="281" r:id="rId16"/>
    <p:sldId id="305" r:id="rId17"/>
    <p:sldId id="283" r:id="rId18"/>
    <p:sldId id="286" r:id="rId19"/>
    <p:sldId id="294" r:id="rId20"/>
    <p:sldId id="308" r:id="rId21"/>
    <p:sldId id="307" r:id="rId22"/>
    <p:sldId id="309" r:id="rId23"/>
    <p:sldId id="295" r:id="rId24"/>
    <p:sldId id="268" r:id="rId25"/>
    <p:sldId id="269" r:id="rId26"/>
    <p:sldId id="270" r:id="rId27"/>
  </p:sldIdLst>
  <p:sldSz cx="12192000" cy="6858000"/>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84" autoAdjust="0"/>
    <p:restoredTop sz="93704" autoAdjust="0"/>
  </p:normalViewPr>
  <p:slideViewPr>
    <p:cSldViewPr snapToGrid="0" snapToObjects="1">
      <p:cViewPr>
        <p:scale>
          <a:sx n="57" d="100"/>
          <a:sy n="57" d="100"/>
        </p:scale>
        <p:origin x="-128" y="292"/>
      </p:cViewPr>
      <p:guideLst/>
    </p:cSldViewPr>
  </p:slideViewPr>
  <p:outlineViewPr>
    <p:cViewPr>
      <p:scale>
        <a:sx n="33" d="100"/>
        <a:sy n="33" d="100"/>
      </p:scale>
      <p:origin x="0" y="-658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3" d="100"/>
          <a:sy n="83" d="100"/>
        </p:scale>
        <p:origin x="2428" y="8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officeplus.cn/"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1735138" y="2152742"/>
            <a:ext cx="8721725" cy="1892300"/>
          </a:xfrm>
          <a:prstGeom prst="rect">
            <a:avLst/>
          </a:prstGeom>
        </p:spPr>
        <p:txBody>
          <a:bodyPr/>
          <a:lstStyle>
            <a:lvl1pPr algn="ctr">
              <a:defRPr lang="zh-CN" altLang="en-US" sz="7200" b="1" dirty="0">
                <a:blipFill dpi="0" rotWithShape="1">
                  <a:blip r:embed="rId2"/>
                  <a:srcRect/>
                  <a:tile tx="0" ty="0" sx="100000" sy="100000" flip="none" algn="tl"/>
                </a:blipFill>
              </a:defRPr>
            </a:lvl1pPr>
          </a:lstStyle>
          <a:p>
            <a:pPr marL="0" lvl="0" indent="0" algn="ctr">
              <a:buNone/>
            </a:pPr>
            <a:endParaRPr lang="zh-CN" altLang="en-US" dirty="0"/>
          </a:p>
        </p:txBody>
      </p:sp>
      <p:sp>
        <p:nvSpPr>
          <p:cNvPr id="10" name="文本占位符 4"/>
          <p:cNvSpPr>
            <a:spLocks noGrp="1"/>
          </p:cNvSpPr>
          <p:nvPr>
            <p:ph type="body" sz="quarter" idx="12"/>
          </p:nvPr>
        </p:nvSpPr>
        <p:spPr>
          <a:xfrm>
            <a:off x="4371603" y="1397642"/>
            <a:ext cx="3448794" cy="535531"/>
          </a:xfrm>
          <a:prstGeom prst="rect">
            <a:avLst/>
          </a:prstGeom>
        </p:spPr>
        <p:txBody>
          <a:bodyPr wrap="square">
            <a:spAutoFit/>
          </a:bodyPr>
          <a:lstStyle>
            <a:lvl1pPr marL="0" indent="0" algn="ctr">
              <a:buNone/>
              <a:defRPr lang="zh-CN" altLang="en-US" sz="3200" dirty="0"/>
            </a:lvl1pPr>
          </a:lstStyle>
          <a:p>
            <a:pPr marL="0" lvl="0" algn="ctr" defTabSz="913765"/>
            <a:endParaRPr lang="zh-CN" altLang="en-US" dirty="0"/>
          </a:p>
        </p:txBody>
      </p:sp>
      <p:sp>
        <p:nvSpPr>
          <p:cNvPr id="16" name="文本占位符 4"/>
          <p:cNvSpPr>
            <a:spLocks noGrp="1"/>
          </p:cNvSpPr>
          <p:nvPr>
            <p:ph type="body" sz="quarter" idx="13"/>
          </p:nvPr>
        </p:nvSpPr>
        <p:spPr>
          <a:xfrm>
            <a:off x="3638550" y="4349277"/>
            <a:ext cx="4914902" cy="313932"/>
          </a:xfrm>
          <a:prstGeom prst="rect">
            <a:avLst/>
          </a:prstGeom>
          <a:solidFill>
            <a:schemeClr val="tx1">
              <a:lumMod val="75000"/>
              <a:lumOff val="25000"/>
            </a:schemeClr>
          </a:solidFill>
        </p:spPr>
        <p:txBody>
          <a:bodyPr/>
          <a:lstStyle>
            <a:lvl1pPr marL="0" indent="0" algn="ctr">
              <a:buNone/>
              <a:defRPr lang="zh-CN" altLang="en-US" sz="1600" baseline="0" dirty="0">
                <a:solidFill>
                  <a:schemeClr val="bg1"/>
                </a:solidFill>
                <a:cs typeface="+mn-ea"/>
              </a:defRPr>
            </a:lvl1pPr>
          </a:lstStyle>
          <a:p>
            <a:pPr marL="228600" lvl="0" indent="-228600" algn="ctr"/>
            <a:endParaRPr lang="zh-CN" altLang="en-US" dirty="0"/>
          </a:p>
        </p:txBody>
      </p:sp>
      <p:sp>
        <p:nvSpPr>
          <p:cNvPr id="17" name="文本占位符 4"/>
          <p:cNvSpPr>
            <a:spLocks noGrp="1"/>
          </p:cNvSpPr>
          <p:nvPr>
            <p:ph type="body" sz="quarter" idx="14"/>
          </p:nvPr>
        </p:nvSpPr>
        <p:spPr>
          <a:xfrm>
            <a:off x="3638550" y="4700503"/>
            <a:ext cx="4914902" cy="313932"/>
          </a:xfrm>
          <a:prstGeom prst="rect">
            <a:avLst/>
          </a:prstGeom>
          <a:solidFill>
            <a:schemeClr val="tx1">
              <a:lumMod val="75000"/>
              <a:lumOff val="25000"/>
            </a:schemeClr>
          </a:solidFill>
        </p:spPr>
        <p:txBody>
          <a:bodyPr/>
          <a:lstStyle>
            <a:lvl1pPr marL="0" indent="0" algn="ctr">
              <a:buNone/>
              <a:defRPr lang="zh-CN" altLang="en-US" sz="1600" baseline="0" dirty="0">
                <a:solidFill>
                  <a:schemeClr val="bg1"/>
                </a:solidFill>
                <a:cs typeface="+mn-ea"/>
              </a:defRPr>
            </a:lvl1pPr>
          </a:lstStyle>
          <a:p>
            <a:pPr marL="228600" lvl="0" indent="-228600" algn="ctr"/>
            <a:endParaRPr lang="zh-CN" altLang="en-US" dirty="0"/>
          </a:p>
        </p:txBody>
      </p:sp>
      <p:sp>
        <p:nvSpPr>
          <p:cNvPr id="22" name="矩形 21"/>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字体使用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行距</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背景图片出处</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英文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rPr>
              <a:t>Century Gothic</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正文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1.3</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cn.bing.com</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不得被全部或部分的复制、传播、销售，否则将承担法律责任。</a:t>
            </a:r>
            <a:endPar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8965"/>
            <a:r>
              <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背景图片素材</a:t>
            </a:r>
            <a:endPar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defTabSz="608965"/>
            <a:r>
              <a:rPr kumimoji="1" lang="en-US" altLang="zh-CN"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8965" eaLnBrk="1" fontAlgn="auto" latinLnBrk="0" hangingPunct="1">
              <a:lnSpc>
                <a:spcPct val="100000"/>
              </a:lnSpc>
              <a:spcBef>
                <a:spcPts val="0"/>
              </a:spcBef>
              <a:spcAft>
                <a:spcPts val="0"/>
              </a:spcAft>
              <a:buClrTx/>
              <a:buSzTx/>
              <a:buFontTx/>
              <a:buNone/>
              <a:defRPr/>
            </a:pPr>
            <a:r>
              <a:rPr kumimoji="1" lang="zh-CN" altLang="en-US" sz="1335" b="0" i="0" u="none" strike="noStrike" kern="0" cap="none" spc="0" normalizeH="0" baseline="0" noProof="0" dirty="0">
                <a:ln>
                  <a:noFill/>
                </a:ln>
                <a:solidFill>
                  <a:srgbClr val="000000"/>
                </a:solidFill>
                <a:effectLst/>
                <a:uLnTx/>
                <a:uFillTx/>
                <a:latin typeface="Century Gothic" panose="020B0502020202020204"/>
                <a:ea typeface="微软雅黑" panose="020B0503020204020204" pitchFamily="34" charset="-122"/>
              </a:rPr>
              <a:t>点击</a:t>
            </a:r>
            <a:r>
              <a:rPr kumimoji="1" lang="en-US" altLang="zh-CN" sz="1335" b="0" i="0" u="none" strike="noStrike" kern="0" cap="none" spc="0" normalizeH="0" baseline="0" noProof="0" dirty="0">
                <a:ln>
                  <a:noFill/>
                </a:ln>
                <a:solidFill>
                  <a:srgbClr val="000000"/>
                </a:solidFill>
                <a:effectLst/>
                <a:uLnTx/>
                <a:uFillTx/>
                <a:latin typeface="Segoe UI Light" panose="020B0502040204020203" charset="0"/>
                <a:ea typeface="Segoe UI Light" panose="020B0502040204020203" charset="0"/>
                <a:cs typeface="Segoe UI Light" panose="020B0502040204020203" charset="0"/>
              </a:rPr>
              <a:t>Logo</a:t>
            </a:r>
            <a:r>
              <a:rPr kumimoji="1" lang="zh-CN" altLang="en-US" sz="1335" b="0" i="0" u="none" strike="noStrike" kern="0" cap="none" spc="0" normalizeH="0" baseline="0" noProof="0" dirty="0">
                <a:ln>
                  <a:noFill/>
                </a:ln>
                <a:solidFill>
                  <a:srgbClr val="000000"/>
                </a:solidFill>
                <a:effectLst/>
                <a:uLnTx/>
                <a:uFillTx/>
                <a:latin typeface="Century Gothic" panose="020B0502020202020204"/>
                <a:ea typeface="微软雅黑" panose="020B0503020204020204" pitchFamily="34" charset="-122"/>
              </a:rPr>
              <a:t>获取更多优质模板（放映模式）</a:t>
            </a:r>
            <a:endParaRPr kumimoji="1" lang="zh-CN" altLang="en-US" sz="1335" b="0" i="0" u="none" strike="noStrike" kern="0" cap="none" spc="0" normalizeH="0" baseline="0" noProof="0" dirty="0">
              <a:ln>
                <a:noFill/>
              </a:ln>
              <a:solidFill>
                <a:srgbClr val="000000"/>
              </a:solidFill>
              <a:effectLst/>
              <a:uLnTx/>
              <a:uFillTx/>
              <a:latin typeface="Century Gothic" panose="020B0502020202020204"/>
              <a:ea typeface="微软雅黑" panose="020B0503020204020204" pitchFamily="34" charset="-122"/>
            </a:endParaRP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026" name="Picture 2" descr="http://dc.office.msn.com.cn/t/83/E048C0F1BEBFCE34915F37209150FDFE.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8361" b="31653"/>
          <a:stretch>
            <a:fillRect/>
          </a:stretch>
        </p:blipFill>
        <p:spPr bwMode="auto">
          <a:xfrm>
            <a:off x="0" y="1899"/>
            <a:ext cx="12192000" cy="34271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userDrawn="1"/>
        </p:nvSpPr>
        <p:spPr>
          <a:xfrm>
            <a:off x="1016000" y="1485900"/>
            <a:ext cx="3886200" cy="3886200"/>
          </a:xfrm>
          <a:prstGeom prst="ellipse">
            <a:avLst/>
          </a:prstGeom>
          <a:ln w="1174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5"/>
          <p:cNvSpPr>
            <a:spLocks noGrp="1"/>
          </p:cNvSpPr>
          <p:nvPr>
            <p:ph type="body" sz="quarter" idx="10" hasCustomPrompt="1"/>
          </p:nvPr>
        </p:nvSpPr>
        <p:spPr>
          <a:xfrm>
            <a:off x="1981465" y="2862794"/>
            <a:ext cx="1955270" cy="914400"/>
          </a:xfrm>
          <a:prstGeom prst="rect">
            <a:avLst/>
          </a:prstGeom>
          <a:noFill/>
        </p:spPr>
        <p:txBody>
          <a:bodyPr/>
          <a:lstStyle>
            <a:lvl1pPr marL="0" indent="0" algn="ctr">
              <a:buNone/>
              <a:defRPr sz="6000" b="1">
                <a:solidFill>
                  <a:schemeClr val="bg1"/>
                </a:solidFill>
              </a:defRPr>
            </a:lvl1pPr>
          </a:lstStyle>
          <a:p>
            <a:pPr lvl="0"/>
            <a:r>
              <a:rPr lang="zh-CN" altLang="en-US" dirty="0"/>
              <a:t>目录</a:t>
            </a:r>
            <a:endParaRPr lang="zh-CN" altLang="en-US" dirty="0"/>
          </a:p>
        </p:txBody>
      </p:sp>
      <p:sp>
        <p:nvSpPr>
          <p:cNvPr id="8" name="文本占位符 7"/>
          <p:cNvSpPr>
            <a:spLocks noGrp="1"/>
          </p:cNvSpPr>
          <p:nvPr>
            <p:ph type="body" sz="quarter" idx="11"/>
          </p:nvPr>
        </p:nvSpPr>
        <p:spPr>
          <a:xfrm>
            <a:off x="5245099" y="3991505"/>
            <a:ext cx="3170990" cy="466195"/>
          </a:xfrm>
          <a:prstGeom prst="rect">
            <a:avLst/>
          </a:prstGeom>
        </p:spPr>
        <p:txBody>
          <a:bodyPr/>
          <a:lstStyle>
            <a:lvl1pPr marL="0" indent="0">
              <a:buNone/>
              <a:defRPr/>
            </a:lvl1pPr>
          </a:lstStyle>
          <a:p>
            <a:pPr lvl="0"/>
            <a:endParaRPr lang="zh-CN" altLang="en-US" dirty="0"/>
          </a:p>
        </p:txBody>
      </p:sp>
      <p:sp>
        <p:nvSpPr>
          <p:cNvPr id="10" name="文本占位符 7"/>
          <p:cNvSpPr>
            <a:spLocks noGrp="1"/>
          </p:cNvSpPr>
          <p:nvPr>
            <p:ph type="body" sz="quarter" idx="12"/>
          </p:nvPr>
        </p:nvSpPr>
        <p:spPr>
          <a:xfrm>
            <a:off x="8678110" y="3991505"/>
            <a:ext cx="3170990" cy="466195"/>
          </a:xfrm>
          <a:prstGeom prst="rect">
            <a:avLst/>
          </a:prstGeom>
        </p:spPr>
        <p:txBody>
          <a:bodyPr/>
          <a:lstStyle>
            <a:lvl1pPr marL="0" indent="0">
              <a:buNone/>
              <a:defRPr/>
            </a:lvl1pPr>
          </a:lstStyle>
          <a:p>
            <a:pPr lvl="0"/>
            <a:endParaRPr lang="zh-CN" altLang="en-US" dirty="0"/>
          </a:p>
        </p:txBody>
      </p:sp>
      <p:sp>
        <p:nvSpPr>
          <p:cNvPr id="11" name="文本占位符 7"/>
          <p:cNvSpPr>
            <a:spLocks noGrp="1"/>
          </p:cNvSpPr>
          <p:nvPr>
            <p:ph type="body" sz="quarter" idx="13"/>
          </p:nvPr>
        </p:nvSpPr>
        <p:spPr>
          <a:xfrm>
            <a:off x="5245099" y="5033754"/>
            <a:ext cx="3170990" cy="466195"/>
          </a:xfrm>
          <a:prstGeom prst="rect">
            <a:avLst/>
          </a:prstGeom>
        </p:spPr>
        <p:txBody>
          <a:bodyPr/>
          <a:lstStyle>
            <a:lvl1pPr marL="0" indent="0">
              <a:buNone/>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026" name="Picture 2" descr="http://dc.office.msn.com.cn/t/83/E048C0F1BEBFCE34915F37209150FDFE.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8361" b="31653"/>
          <a:stretch>
            <a:fillRect/>
          </a:stretch>
        </p:blipFill>
        <p:spPr bwMode="auto">
          <a:xfrm>
            <a:off x="0" y="1899"/>
            <a:ext cx="12192000" cy="34271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userDrawn="1"/>
        </p:nvSpPr>
        <p:spPr>
          <a:xfrm>
            <a:off x="1016000" y="1485900"/>
            <a:ext cx="3886200" cy="3886200"/>
          </a:xfrm>
          <a:prstGeom prst="ellipse">
            <a:avLst/>
          </a:prstGeom>
          <a:ln w="1174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5"/>
          <p:cNvSpPr>
            <a:spLocks noGrp="1"/>
          </p:cNvSpPr>
          <p:nvPr>
            <p:ph type="body" sz="quarter" idx="10" hasCustomPrompt="1"/>
          </p:nvPr>
        </p:nvSpPr>
        <p:spPr>
          <a:xfrm>
            <a:off x="1981465" y="2862794"/>
            <a:ext cx="1955270" cy="914400"/>
          </a:xfrm>
          <a:prstGeom prst="rect">
            <a:avLst/>
          </a:prstGeom>
          <a:noFill/>
        </p:spPr>
        <p:txBody>
          <a:bodyPr/>
          <a:lstStyle>
            <a:lvl1pPr marL="0" indent="0" algn="ctr">
              <a:buNone/>
              <a:defRPr sz="6000" b="1">
                <a:solidFill>
                  <a:schemeClr val="bg1"/>
                </a:solidFill>
              </a:defRPr>
            </a:lvl1pPr>
          </a:lstStyle>
          <a:p>
            <a:pPr lvl="0"/>
            <a:r>
              <a:rPr lang="zh-CN" altLang="en-US" dirty="0"/>
              <a:t>目录</a:t>
            </a:r>
            <a:endParaRPr lang="zh-CN" altLang="en-US" dirty="0"/>
          </a:p>
        </p:txBody>
      </p:sp>
      <p:sp>
        <p:nvSpPr>
          <p:cNvPr id="8" name="文本占位符 7"/>
          <p:cNvSpPr>
            <a:spLocks noGrp="1"/>
          </p:cNvSpPr>
          <p:nvPr>
            <p:ph type="body" sz="quarter" idx="11"/>
          </p:nvPr>
        </p:nvSpPr>
        <p:spPr>
          <a:xfrm>
            <a:off x="5245099" y="3991505"/>
            <a:ext cx="3170990" cy="466195"/>
          </a:xfrm>
          <a:prstGeom prst="rect">
            <a:avLst/>
          </a:prstGeom>
        </p:spPr>
        <p:txBody>
          <a:bodyPr/>
          <a:lstStyle>
            <a:lvl1pPr marL="0" indent="0">
              <a:buNone/>
              <a:defRPr/>
            </a:lvl1pPr>
          </a:lstStyle>
          <a:p>
            <a:pPr lvl="0"/>
            <a:endParaRPr lang="zh-CN" altLang="en-US" dirty="0"/>
          </a:p>
        </p:txBody>
      </p:sp>
      <p:sp>
        <p:nvSpPr>
          <p:cNvPr id="10" name="文本占位符 7"/>
          <p:cNvSpPr>
            <a:spLocks noGrp="1"/>
          </p:cNvSpPr>
          <p:nvPr>
            <p:ph type="body" sz="quarter" idx="12"/>
          </p:nvPr>
        </p:nvSpPr>
        <p:spPr>
          <a:xfrm>
            <a:off x="8678110" y="3991505"/>
            <a:ext cx="3170990" cy="466195"/>
          </a:xfrm>
          <a:prstGeom prst="rect">
            <a:avLst/>
          </a:prstGeom>
        </p:spPr>
        <p:txBody>
          <a:bodyPr/>
          <a:lstStyle>
            <a:lvl1pPr marL="0" indent="0">
              <a:buNone/>
              <a:defRPr/>
            </a:lvl1pPr>
          </a:lstStyle>
          <a:p>
            <a:pPr lvl="0"/>
            <a:endParaRPr lang="zh-CN" altLang="en-US" dirty="0"/>
          </a:p>
        </p:txBody>
      </p:sp>
      <p:sp>
        <p:nvSpPr>
          <p:cNvPr id="11" name="文本占位符 7"/>
          <p:cNvSpPr>
            <a:spLocks noGrp="1"/>
          </p:cNvSpPr>
          <p:nvPr>
            <p:ph type="body" sz="quarter" idx="13"/>
          </p:nvPr>
        </p:nvSpPr>
        <p:spPr>
          <a:xfrm>
            <a:off x="5245099" y="5033754"/>
            <a:ext cx="3170990" cy="466195"/>
          </a:xfrm>
          <a:prstGeom prst="rect">
            <a:avLst/>
          </a:prstGeom>
        </p:spPr>
        <p:txBody>
          <a:bodyPr/>
          <a:lstStyle>
            <a:lvl1pPr marL="0" indent="0">
              <a:buNone/>
              <a:defRPr/>
            </a:lvl1pPr>
          </a:lstStyle>
          <a:p>
            <a:pPr lvl="0"/>
            <a:endParaRPr lang="zh-CN" altLang="en-US" dirty="0"/>
          </a:p>
        </p:txBody>
      </p:sp>
      <p:sp>
        <p:nvSpPr>
          <p:cNvPr id="12" name="文本占位符 7"/>
          <p:cNvSpPr>
            <a:spLocks noGrp="1"/>
          </p:cNvSpPr>
          <p:nvPr>
            <p:ph type="body" sz="quarter" idx="14"/>
          </p:nvPr>
        </p:nvSpPr>
        <p:spPr>
          <a:xfrm>
            <a:off x="8678110" y="5033754"/>
            <a:ext cx="3170990" cy="466195"/>
          </a:xfrm>
          <a:prstGeom prst="rect">
            <a:avLst/>
          </a:prstGeom>
        </p:spPr>
        <p:txBody>
          <a:bodyPr/>
          <a:lstStyle>
            <a:lvl1pPr marL="0" indent="0">
              <a:buNone/>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026" name="Picture 2" descr="http://dc.office.msn.com.cn/t/83/E048C0F1BEBFCE34915F37209150FDFE.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8361" b="31653"/>
          <a:stretch>
            <a:fillRect/>
          </a:stretch>
        </p:blipFill>
        <p:spPr bwMode="auto">
          <a:xfrm>
            <a:off x="0" y="1899"/>
            <a:ext cx="12192000" cy="34271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userDrawn="1"/>
        </p:nvSpPr>
        <p:spPr>
          <a:xfrm>
            <a:off x="1016000" y="1485900"/>
            <a:ext cx="3886200" cy="3886200"/>
          </a:xfrm>
          <a:prstGeom prst="ellipse">
            <a:avLst/>
          </a:prstGeom>
          <a:ln w="1174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7"/>
          <p:cNvSpPr>
            <a:spLocks noGrp="1"/>
          </p:cNvSpPr>
          <p:nvPr>
            <p:ph type="body" sz="quarter" idx="11"/>
          </p:nvPr>
        </p:nvSpPr>
        <p:spPr>
          <a:xfrm>
            <a:off x="5245099" y="3991504"/>
            <a:ext cx="3170990" cy="466195"/>
          </a:xfrm>
          <a:prstGeom prst="rect">
            <a:avLst/>
          </a:prstGeom>
        </p:spPr>
        <p:txBody>
          <a:bodyPr/>
          <a:lstStyle>
            <a:lvl1pPr marL="0" indent="0">
              <a:buNone/>
              <a:defRPr/>
            </a:lvl1pPr>
          </a:lstStyle>
          <a:p>
            <a:pPr lvl="0"/>
            <a:endParaRPr lang="zh-CN" altLang="en-US" dirty="0"/>
          </a:p>
        </p:txBody>
      </p:sp>
      <p:sp>
        <p:nvSpPr>
          <p:cNvPr id="7" name="文本占位符 7"/>
          <p:cNvSpPr>
            <a:spLocks noGrp="1"/>
          </p:cNvSpPr>
          <p:nvPr>
            <p:ph type="body" sz="quarter" idx="12"/>
          </p:nvPr>
        </p:nvSpPr>
        <p:spPr>
          <a:xfrm>
            <a:off x="8678110" y="3991504"/>
            <a:ext cx="3170990" cy="466195"/>
          </a:xfrm>
          <a:prstGeom prst="rect">
            <a:avLst/>
          </a:prstGeom>
        </p:spPr>
        <p:txBody>
          <a:bodyPr/>
          <a:lstStyle>
            <a:lvl1pPr marL="0" indent="0">
              <a:buNone/>
              <a:defRPr/>
            </a:lvl1pPr>
          </a:lstStyle>
          <a:p>
            <a:pPr lvl="0"/>
            <a:endParaRPr lang="zh-CN" altLang="en-US" dirty="0"/>
          </a:p>
        </p:txBody>
      </p:sp>
      <p:sp>
        <p:nvSpPr>
          <p:cNvPr id="8" name="文本占位符 7"/>
          <p:cNvSpPr>
            <a:spLocks noGrp="1"/>
          </p:cNvSpPr>
          <p:nvPr>
            <p:ph type="body" sz="quarter" idx="13"/>
          </p:nvPr>
        </p:nvSpPr>
        <p:spPr>
          <a:xfrm>
            <a:off x="5245099" y="5357774"/>
            <a:ext cx="3170990" cy="466195"/>
          </a:xfrm>
          <a:prstGeom prst="rect">
            <a:avLst/>
          </a:prstGeom>
        </p:spPr>
        <p:txBody>
          <a:bodyPr/>
          <a:lstStyle>
            <a:lvl1pPr marL="0" indent="0">
              <a:buNone/>
              <a:defRPr/>
            </a:lvl1pPr>
          </a:lstStyle>
          <a:p>
            <a:pPr lvl="0"/>
            <a:endParaRPr lang="zh-CN" altLang="en-US" dirty="0"/>
          </a:p>
        </p:txBody>
      </p:sp>
      <p:sp>
        <p:nvSpPr>
          <p:cNvPr id="10" name="文本占位符 7"/>
          <p:cNvSpPr>
            <a:spLocks noGrp="1"/>
          </p:cNvSpPr>
          <p:nvPr>
            <p:ph type="body" sz="quarter" idx="15"/>
          </p:nvPr>
        </p:nvSpPr>
        <p:spPr>
          <a:xfrm>
            <a:off x="5245099" y="4674639"/>
            <a:ext cx="3170990" cy="466195"/>
          </a:xfrm>
          <a:prstGeom prst="rect">
            <a:avLst/>
          </a:prstGeom>
        </p:spPr>
        <p:txBody>
          <a:bodyPr/>
          <a:lstStyle>
            <a:lvl1pPr marL="0" indent="0">
              <a:buNone/>
              <a:defRPr/>
            </a:lvl1pPr>
          </a:lstStyle>
          <a:p>
            <a:pPr lvl="0"/>
            <a:endParaRPr lang="zh-CN" altLang="en-US" dirty="0"/>
          </a:p>
        </p:txBody>
      </p:sp>
      <p:sp>
        <p:nvSpPr>
          <p:cNvPr id="11" name="文本占位符 7"/>
          <p:cNvSpPr>
            <a:spLocks noGrp="1"/>
          </p:cNvSpPr>
          <p:nvPr>
            <p:ph type="body" sz="quarter" idx="16"/>
          </p:nvPr>
        </p:nvSpPr>
        <p:spPr>
          <a:xfrm>
            <a:off x="8678110" y="4674639"/>
            <a:ext cx="3170990" cy="466195"/>
          </a:xfrm>
          <a:prstGeom prst="rect">
            <a:avLst/>
          </a:prstGeom>
        </p:spPr>
        <p:txBody>
          <a:bodyPr/>
          <a:lstStyle>
            <a:lvl1pPr marL="0" indent="0">
              <a:buNone/>
              <a:defRPr/>
            </a:lvl1pPr>
          </a:lstStyle>
          <a:p>
            <a:pPr lvl="0"/>
            <a:endParaRPr lang="zh-CN" altLang="en-US" dirty="0"/>
          </a:p>
        </p:txBody>
      </p:sp>
      <p:sp>
        <p:nvSpPr>
          <p:cNvPr id="14" name="文本占位符 5"/>
          <p:cNvSpPr>
            <a:spLocks noGrp="1"/>
          </p:cNvSpPr>
          <p:nvPr>
            <p:ph type="body" sz="quarter" idx="10" hasCustomPrompt="1"/>
          </p:nvPr>
        </p:nvSpPr>
        <p:spPr>
          <a:xfrm>
            <a:off x="1981465" y="2862794"/>
            <a:ext cx="1955270" cy="914400"/>
          </a:xfrm>
          <a:prstGeom prst="rect">
            <a:avLst/>
          </a:prstGeom>
          <a:noFill/>
        </p:spPr>
        <p:txBody>
          <a:bodyPr/>
          <a:lstStyle>
            <a:lvl1pPr marL="0" indent="0" algn="ctr">
              <a:buNone/>
              <a:defRPr sz="6000" b="1">
                <a:solidFill>
                  <a:schemeClr val="bg1"/>
                </a:solidFill>
              </a:defRPr>
            </a:lvl1pPr>
          </a:lstStyle>
          <a:p>
            <a:pPr lvl="0"/>
            <a:r>
              <a:rPr lang="zh-CN" altLang="en-US" dirty="0"/>
              <a:t>目录</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六项目录">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026" name="Picture 2" descr="http://dc.office.msn.com.cn/t/83/E048C0F1BEBFCE34915F37209150FDFE.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8361" b="31653"/>
          <a:stretch>
            <a:fillRect/>
          </a:stretch>
        </p:blipFill>
        <p:spPr bwMode="auto">
          <a:xfrm>
            <a:off x="0" y="1899"/>
            <a:ext cx="12192000" cy="34271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userDrawn="1"/>
        </p:nvSpPr>
        <p:spPr>
          <a:xfrm>
            <a:off x="1016000" y="1485900"/>
            <a:ext cx="3886200" cy="3886200"/>
          </a:xfrm>
          <a:prstGeom prst="ellipse">
            <a:avLst/>
          </a:prstGeom>
          <a:ln w="1174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7"/>
          <p:cNvSpPr>
            <a:spLocks noGrp="1"/>
          </p:cNvSpPr>
          <p:nvPr>
            <p:ph type="body" sz="quarter" idx="11"/>
          </p:nvPr>
        </p:nvSpPr>
        <p:spPr>
          <a:xfrm>
            <a:off x="5245099" y="3991504"/>
            <a:ext cx="3170990" cy="466195"/>
          </a:xfrm>
          <a:prstGeom prst="rect">
            <a:avLst/>
          </a:prstGeom>
        </p:spPr>
        <p:txBody>
          <a:bodyPr/>
          <a:lstStyle>
            <a:lvl1pPr marL="0" indent="0">
              <a:buNone/>
              <a:defRPr/>
            </a:lvl1pPr>
          </a:lstStyle>
          <a:p>
            <a:pPr lvl="0"/>
            <a:endParaRPr lang="zh-CN" altLang="en-US" dirty="0"/>
          </a:p>
        </p:txBody>
      </p:sp>
      <p:sp>
        <p:nvSpPr>
          <p:cNvPr id="7" name="文本占位符 7"/>
          <p:cNvSpPr>
            <a:spLocks noGrp="1"/>
          </p:cNvSpPr>
          <p:nvPr>
            <p:ph type="body" sz="quarter" idx="12"/>
          </p:nvPr>
        </p:nvSpPr>
        <p:spPr>
          <a:xfrm>
            <a:off x="8678110" y="3991504"/>
            <a:ext cx="3170990" cy="466195"/>
          </a:xfrm>
          <a:prstGeom prst="rect">
            <a:avLst/>
          </a:prstGeom>
        </p:spPr>
        <p:txBody>
          <a:bodyPr/>
          <a:lstStyle>
            <a:lvl1pPr marL="0" indent="0">
              <a:buNone/>
              <a:defRPr/>
            </a:lvl1pPr>
          </a:lstStyle>
          <a:p>
            <a:pPr lvl="0"/>
            <a:endParaRPr lang="zh-CN" altLang="en-US" dirty="0"/>
          </a:p>
        </p:txBody>
      </p:sp>
      <p:sp>
        <p:nvSpPr>
          <p:cNvPr id="8" name="文本占位符 7"/>
          <p:cNvSpPr>
            <a:spLocks noGrp="1"/>
          </p:cNvSpPr>
          <p:nvPr>
            <p:ph type="body" sz="quarter" idx="13"/>
          </p:nvPr>
        </p:nvSpPr>
        <p:spPr>
          <a:xfrm>
            <a:off x="5245099" y="5357774"/>
            <a:ext cx="3170990" cy="466195"/>
          </a:xfrm>
          <a:prstGeom prst="rect">
            <a:avLst/>
          </a:prstGeom>
        </p:spPr>
        <p:txBody>
          <a:bodyPr/>
          <a:lstStyle>
            <a:lvl1pPr marL="0" indent="0">
              <a:buNone/>
              <a:defRPr/>
            </a:lvl1pPr>
          </a:lstStyle>
          <a:p>
            <a:pPr lvl="0"/>
            <a:endParaRPr lang="zh-CN" altLang="en-US" dirty="0"/>
          </a:p>
        </p:txBody>
      </p:sp>
      <p:sp>
        <p:nvSpPr>
          <p:cNvPr id="9" name="文本占位符 7"/>
          <p:cNvSpPr>
            <a:spLocks noGrp="1"/>
          </p:cNvSpPr>
          <p:nvPr>
            <p:ph type="body" sz="quarter" idx="14"/>
          </p:nvPr>
        </p:nvSpPr>
        <p:spPr>
          <a:xfrm>
            <a:off x="8678110" y="5357774"/>
            <a:ext cx="3170990" cy="466195"/>
          </a:xfrm>
          <a:prstGeom prst="rect">
            <a:avLst/>
          </a:prstGeom>
        </p:spPr>
        <p:txBody>
          <a:bodyPr/>
          <a:lstStyle>
            <a:lvl1pPr marL="0" indent="0">
              <a:buNone/>
              <a:defRPr/>
            </a:lvl1pPr>
          </a:lstStyle>
          <a:p>
            <a:pPr lvl="0"/>
            <a:endParaRPr lang="zh-CN" altLang="en-US" dirty="0"/>
          </a:p>
        </p:txBody>
      </p:sp>
      <p:sp>
        <p:nvSpPr>
          <p:cNvPr id="10" name="文本占位符 7"/>
          <p:cNvSpPr>
            <a:spLocks noGrp="1"/>
          </p:cNvSpPr>
          <p:nvPr>
            <p:ph type="body" sz="quarter" idx="15"/>
          </p:nvPr>
        </p:nvSpPr>
        <p:spPr>
          <a:xfrm>
            <a:off x="5245099" y="4674639"/>
            <a:ext cx="3170990" cy="466195"/>
          </a:xfrm>
          <a:prstGeom prst="rect">
            <a:avLst/>
          </a:prstGeom>
        </p:spPr>
        <p:txBody>
          <a:bodyPr/>
          <a:lstStyle>
            <a:lvl1pPr marL="0" indent="0">
              <a:buNone/>
              <a:defRPr/>
            </a:lvl1pPr>
          </a:lstStyle>
          <a:p>
            <a:pPr lvl="0"/>
            <a:endParaRPr lang="zh-CN" altLang="en-US" dirty="0"/>
          </a:p>
        </p:txBody>
      </p:sp>
      <p:sp>
        <p:nvSpPr>
          <p:cNvPr id="11" name="文本占位符 7"/>
          <p:cNvSpPr>
            <a:spLocks noGrp="1"/>
          </p:cNvSpPr>
          <p:nvPr>
            <p:ph type="body" sz="quarter" idx="16"/>
          </p:nvPr>
        </p:nvSpPr>
        <p:spPr>
          <a:xfrm>
            <a:off x="8678110" y="4674639"/>
            <a:ext cx="3170990" cy="466195"/>
          </a:xfrm>
          <a:prstGeom prst="rect">
            <a:avLst/>
          </a:prstGeom>
        </p:spPr>
        <p:txBody>
          <a:bodyPr/>
          <a:lstStyle>
            <a:lvl1pPr marL="0" indent="0">
              <a:buNone/>
              <a:defRPr/>
            </a:lvl1pPr>
          </a:lstStyle>
          <a:p>
            <a:pPr lvl="0"/>
            <a:endParaRPr lang="zh-CN" altLang="en-US" dirty="0"/>
          </a:p>
        </p:txBody>
      </p:sp>
      <p:sp>
        <p:nvSpPr>
          <p:cNvPr id="14" name="文本占位符 5"/>
          <p:cNvSpPr>
            <a:spLocks noGrp="1"/>
          </p:cNvSpPr>
          <p:nvPr>
            <p:ph type="body" sz="quarter" idx="10" hasCustomPrompt="1"/>
          </p:nvPr>
        </p:nvSpPr>
        <p:spPr>
          <a:xfrm>
            <a:off x="1981465" y="2862794"/>
            <a:ext cx="1955270" cy="914400"/>
          </a:xfrm>
          <a:prstGeom prst="rect">
            <a:avLst/>
          </a:prstGeom>
          <a:noFill/>
        </p:spPr>
        <p:txBody>
          <a:bodyPr/>
          <a:lstStyle>
            <a:lvl1pPr marL="0" indent="0" algn="ctr">
              <a:buNone/>
              <a:defRPr sz="6000" b="1">
                <a:solidFill>
                  <a:schemeClr val="bg1"/>
                </a:solidFill>
              </a:defRPr>
            </a:lvl1pPr>
          </a:lstStyle>
          <a:p>
            <a:pPr lvl="0"/>
            <a:r>
              <a:rPr lang="zh-CN" altLang="en-US" dirty="0"/>
              <a:t>目录</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812800" y="0"/>
            <a:ext cx="1981200" cy="332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5"/>
          <p:cNvSpPr>
            <a:spLocks noGrp="1"/>
          </p:cNvSpPr>
          <p:nvPr>
            <p:ph type="body" sz="quarter" idx="10" hasCustomPrompt="1"/>
          </p:nvPr>
        </p:nvSpPr>
        <p:spPr>
          <a:xfrm>
            <a:off x="812800" y="2405594"/>
            <a:ext cx="1955270" cy="914400"/>
          </a:xfrm>
          <a:prstGeom prst="rect">
            <a:avLst/>
          </a:prstGeom>
          <a:noFill/>
        </p:spPr>
        <p:txBody>
          <a:bodyPr/>
          <a:lstStyle>
            <a:lvl1pPr marL="0" indent="0" algn="ctr">
              <a:buNone/>
              <a:defRPr sz="6000" b="1">
                <a:solidFill>
                  <a:schemeClr val="bg1"/>
                </a:solidFill>
              </a:defRPr>
            </a:lvl1pPr>
          </a:lstStyle>
          <a:p>
            <a:pPr lvl="0"/>
            <a:r>
              <a:rPr lang="en-US" altLang="zh-CN" dirty="0"/>
              <a:t>01</a:t>
            </a:r>
            <a:endParaRPr lang="zh-CN" altLang="en-US" dirty="0"/>
          </a:p>
        </p:txBody>
      </p:sp>
      <p:sp>
        <p:nvSpPr>
          <p:cNvPr id="6" name="文本占位符 5"/>
          <p:cNvSpPr>
            <a:spLocks noGrp="1"/>
          </p:cNvSpPr>
          <p:nvPr>
            <p:ph type="body" sz="quarter" idx="11"/>
          </p:nvPr>
        </p:nvSpPr>
        <p:spPr>
          <a:xfrm>
            <a:off x="2794000" y="2405594"/>
            <a:ext cx="6946766" cy="914400"/>
          </a:xfrm>
          <a:prstGeom prst="rect">
            <a:avLst/>
          </a:prstGeom>
          <a:noFill/>
        </p:spPr>
        <p:txBody>
          <a:bodyPr/>
          <a:lstStyle>
            <a:lvl1pPr marL="0" indent="0" algn="l">
              <a:buNone/>
              <a:defRPr sz="6000" b="1">
                <a:solidFill>
                  <a:schemeClr val="bg1"/>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矩形 2"/>
          <p:cNvSpPr/>
          <p:nvPr userDrawn="1"/>
        </p:nvSpPr>
        <p:spPr>
          <a:xfrm>
            <a:off x="812800" y="0"/>
            <a:ext cx="1066800" cy="88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5"/>
          <p:cNvSpPr>
            <a:spLocks noGrp="1"/>
          </p:cNvSpPr>
          <p:nvPr>
            <p:ph type="body" sz="quarter" idx="10" hasCustomPrompt="1"/>
          </p:nvPr>
        </p:nvSpPr>
        <p:spPr>
          <a:xfrm>
            <a:off x="812800" y="212727"/>
            <a:ext cx="1066800" cy="427037"/>
          </a:xfrm>
          <a:prstGeom prst="rect">
            <a:avLst/>
          </a:prstGeom>
          <a:noFill/>
        </p:spPr>
        <p:txBody>
          <a:bodyPr/>
          <a:lstStyle>
            <a:lvl1pPr marL="0" indent="0" algn="ctr">
              <a:buNone/>
              <a:defRPr sz="2800" b="1">
                <a:solidFill>
                  <a:schemeClr val="bg1"/>
                </a:solidFill>
              </a:defRPr>
            </a:lvl1pPr>
          </a:lstStyle>
          <a:p>
            <a:pPr lvl="0"/>
            <a:r>
              <a:rPr lang="en-US" altLang="zh-CN" dirty="0"/>
              <a:t>01</a:t>
            </a:r>
            <a:endParaRPr lang="zh-CN" altLang="en-US" dirty="0"/>
          </a:p>
        </p:txBody>
      </p:sp>
      <p:sp>
        <p:nvSpPr>
          <p:cNvPr id="6" name="文本占位符 5"/>
          <p:cNvSpPr>
            <a:spLocks noGrp="1"/>
          </p:cNvSpPr>
          <p:nvPr>
            <p:ph type="body" sz="quarter" idx="11"/>
          </p:nvPr>
        </p:nvSpPr>
        <p:spPr>
          <a:xfrm>
            <a:off x="1879599" y="212727"/>
            <a:ext cx="4741333" cy="427037"/>
          </a:xfrm>
          <a:prstGeom prst="rect">
            <a:avLst/>
          </a:prstGeom>
          <a:noFill/>
        </p:spPr>
        <p:txBody>
          <a:bodyPr/>
          <a:lstStyle>
            <a:lvl1pPr marL="0" indent="0" algn="l">
              <a:buNone/>
              <a:defRPr sz="2800" b="1">
                <a:solidFill>
                  <a:schemeClr val="tx1"/>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3">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812800" y="0"/>
            <a:ext cx="1066800" cy="88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5"/>
          <p:cNvSpPr>
            <a:spLocks noGrp="1"/>
          </p:cNvSpPr>
          <p:nvPr>
            <p:ph type="body" sz="quarter" idx="10" hasCustomPrompt="1"/>
          </p:nvPr>
        </p:nvSpPr>
        <p:spPr>
          <a:xfrm>
            <a:off x="812800" y="212727"/>
            <a:ext cx="1066800" cy="427037"/>
          </a:xfrm>
          <a:prstGeom prst="rect">
            <a:avLst/>
          </a:prstGeom>
          <a:noFill/>
        </p:spPr>
        <p:txBody>
          <a:bodyPr/>
          <a:lstStyle>
            <a:lvl1pPr marL="0" indent="0" algn="ctr">
              <a:buNone/>
              <a:defRPr sz="2800" b="1">
                <a:solidFill>
                  <a:schemeClr val="bg1"/>
                </a:solidFill>
              </a:defRPr>
            </a:lvl1pPr>
          </a:lstStyle>
          <a:p>
            <a:pPr lvl="0"/>
            <a:r>
              <a:rPr lang="en-US" altLang="zh-CN" dirty="0"/>
              <a:t>01</a:t>
            </a:r>
            <a:endParaRPr lang="zh-CN" altLang="en-US" dirty="0"/>
          </a:p>
        </p:txBody>
      </p:sp>
      <p:sp>
        <p:nvSpPr>
          <p:cNvPr id="6" name="文本占位符 5"/>
          <p:cNvSpPr>
            <a:spLocks noGrp="1"/>
          </p:cNvSpPr>
          <p:nvPr>
            <p:ph type="body" sz="quarter" idx="11"/>
          </p:nvPr>
        </p:nvSpPr>
        <p:spPr>
          <a:xfrm>
            <a:off x="1879599" y="212727"/>
            <a:ext cx="4741333" cy="427037"/>
          </a:xfrm>
          <a:prstGeom prst="rect">
            <a:avLst/>
          </a:prstGeom>
          <a:noFill/>
        </p:spPr>
        <p:txBody>
          <a:bodyPr/>
          <a:lstStyle>
            <a:lvl1pPr marL="0" indent="0" algn="l">
              <a:buNone/>
              <a:defRPr sz="2800" b="1">
                <a:solidFill>
                  <a:schemeClr val="bg1"/>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812800" y="0"/>
            <a:ext cx="1066800" cy="88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5"/>
          <p:cNvSpPr>
            <a:spLocks noGrp="1"/>
          </p:cNvSpPr>
          <p:nvPr>
            <p:ph type="body" sz="quarter" idx="10" hasCustomPrompt="1"/>
          </p:nvPr>
        </p:nvSpPr>
        <p:spPr>
          <a:xfrm>
            <a:off x="812800" y="212727"/>
            <a:ext cx="1066800" cy="427037"/>
          </a:xfrm>
          <a:prstGeom prst="rect">
            <a:avLst/>
          </a:prstGeom>
          <a:noFill/>
        </p:spPr>
        <p:txBody>
          <a:bodyPr/>
          <a:lstStyle>
            <a:lvl1pPr marL="0" indent="0" algn="ctr">
              <a:buNone/>
              <a:defRPr sz="2800" b="1">
                <a:solidFill>
                  <a:schemeClr val="bg1"/>
                </a:solidFill>
              </a:defRPr>
            </a:lvl1pPr>
          </a:lstStyle>
          <a:p>
            <a:pPr lvl="0"/>
            <a:r>
              <a:rPr lang="en-US" altLang="zh-CN" dirty="0"/>
              <a:t>01</a:t>
            </a:r>
            <a:endParaRPr lang="zh-CN" altLang="en-US" dirty="0"/>
          </a:p>
        </p:txBody>
      </p:sp>
      <p:sp>
        <p:nvSpPr>
          <p:cNvPr id="6" name="文本占位符 5"/>
          <p:cNvSpPr>
            <a:spLocks noGrp="1"/>
          </p:cNvSpPr>
          <p:nvPr>
            <p:ph type="body" sz="quarter" idx="11"/>
          </p:nvPr>
        </p:nvSpPr>
        <p:spPr>
          <a:xfrm>
            <a:off x="1879599" y="212727"/>
            <a:ext cx="4741333" cy="427037"/>
          </a:xfrm>
          <a:prstGeom prst="rect">
            <a:avLst/>
          </a:prstGeom>
          <a:noFill/>
        </p:spPr>
        <p:txBody>
          <a:bodyPr/>
          <a:lstStyle>
            <a:lvl1pPr marL="0" indent="0" algn="l">
              <a:buNone/>
              <a:defRPr sz="2800" b="1">
                <a:solidFill>
                  <a:schemeClr val="bg1"/>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253490" y="2152650"/>
            <a:ext cx="9203690" cy="1892300"/>
          </a:xfrm>
        </p:spPr>
        <p:txBody>
          <a:bodyPr/>
          <a:lstStyle/>
          <a:p>
            <a:pPr marL="0" indent="0">
              <a:buNone/>
            </a:pPr>
            <a:r>
              <a:rPr lang="en-US" altLang="zh-CN" dirty="0" smtClean="0"/>
              <a:t>LINUX&amp;WINDOWS</a:t>
            </a:r>
            <a:endParaRPr lang="en-US" altLang="zh-CN" dirty="0" smtClean="0"/>
          </a:p>
          <a:p>
            <a:pPr marL="0" indent="0">
              <a:buNone/>
            </a:pPr>
            <a:r>
              <a:rPr dirty="0"/>
              <a:t>操作系统中断机制</a:t>
            </a:r>
            <a:endParaRPr dirty="0"/>
          </a:p>
        </p:txBody>
      </p:sp>
      <p:sp>
        <p:nvSpPr>
          <p:cNvPr id="4" name="文本占位符 3"/>
          <p:cNvSpPr>
            <a:spLocks noGrp="1"/>
          </p:cNvSpPr>
          <p:nvPr>
            <p:ph type="body" sz="quarter" idx="13"/>
          </p:nvPr>
        </p:nvSpPr>
        <p:spPr>
          <a:xfrm>
            <a:off x="3638549" y="5111277"/>
            <a:ext cx="4914902" cy="313932"/>
          </a:xfrm>
        </p:spPr>
        <p:txBody>
          <a:bodyPr/>
          <a:lstStyle/>
          <a:p>
            <a:pPr algn="ctr"/>
            <a:r>
              <a:rPr dirty="0" smtClean="0">
                <a:sym typeface="+mn-lt"/>
              </a:rPr>
              <a:t>谭洁</a:t>
            </a:r>
            <a:endParaRPr dirty="0" smtClean="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02</a:t>
            </a:r>
            <a:endParaRPr lang="zh-CN" altLang="en-US" dirty="0"/>
          </a:p>
        </p:txBody>
      </p:sp>
      <p:sp>
        <p:nvSpPr>
          <p:cNvPr id="3" name="文本占位符 2"/>
          <p:cNvSpPr>
            <a:spLocks noGrp="1"/>
          </p:cNvSpPr>
          <p:nvPr>
            <p:ph type="body" sz="quarter" idx="11"/>
          </p:nvPr>
        </p:nvSpPr>
        <p:spPr/>
        <p:txBody>
          <a:bodyPr/>
          <a:lstStyle/>
          <a:p>
            <a:r>
              <a:rPr lang="zh-CN" altLang="en-US" dirty="0"/>
              <a:t>软中断</a:t>
            </a:r>
            <a:endParaRPr lang="zh-CN" altLang="en-US" dirty="0"/>
          </a:p>
        </p:txBody>
      </p:sp>
      <p:sp>
        <p:nvSpPr>
          <p:cNvPr id="10" name="文本框 9"/>
          <p:cNvSpPr txBox="1"/>
          <p:nvPr/>
        </p:nvSpPr>
        <p:spPr>
          <a:xfrm>
            <a:off x="812800" y="1341120"/>
            <a:ext cx="9551670" cy="1752600"/>
          </a:xfrm>
          <a:prstGeom prst="rect">
            <a:avLst/>
          </a:prstGeom>
          <a:noFill/>
        </p:spPr>
        <p:txBody>
          <a:bodyPr wrap="square" rtlCol="0">
            <a:spAutoFit/>
          </a:bodyPr>
          <a:p>
            <a:pPr>
              <a:lnSpc>
                <a:spcPct val="130000"/>
              </a:lnSpc>
              <a:spcBef>
                <a:spcPts val="600"/>
              </a:spcBef>
            </a:pPr>
            <a:r>
              <a:rPr lang="en-US" altLang="zh-CN" sz="2000" kern="0" dirty="0">
                <a:latin typeface="微软雅黑" panose="020B0503020204020204" pitchFamily="34" charset="-122"/>
                <a:ea typeface="微软雅黑" panose="020B0503020204020204" pitchFamily="34" charset="-122"/>
                <a:cs typeface="+mn-ea"/>
                <a:sym typeface="+mn-lt"/>
              </a:rPr>
              <a:t>3.raise_softirq()</a:t>
            </a:r>
            <a:r>
              <a:rPr lang="zh-CN" altLang="en-US" sz="2000" kern="0" dirty="0">
                <a:latin typeface="微软雅黑" panose="020B0503020204020204" pitchFamily="34" charset="-122"/>
                <a:ea typeface="微软雅黑" panose="020B0503020204020204" pitchFamily="34" charset="-122"/>
                <a:cs typeface="+mn-ea"/>
                <a:sym typeface="+mn-lt"/>
              </a:rPr>
              <a:t>请求软中断</a:t>
            </a:r>
            <a:r>
              <a:rPr lang="en-US" altLang="zh-CN" sz="2000" kern="0" dirty="0">
                <a:latin typeface="微软雅黑" panose="020B0503020204020204" pitchFamily="34" charset="-122"/>
                <a:ea typeface="微软雅黑" panose="020B0503020204020204" pitchFamily="34" charset="-122"/>
                <a:cs typeface="+mn-ea"/>
                <a:sym typeface="+mn-lt"/>
              </a:rPr>
              <a:t>.</a:t>
            </a:r>
            <a:endParaRPr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每一个</a:t>
            </a:r>
            <a:r>
              <a:rPr lang="en-US" altLang="zh-CN" sz="2000" kern="0" dirty="0">
                <a:latin typeface="微软雅黑" panose="020B0503020204020204" pitchFamily="34" charset="-122"/>
                <a:ea typeface="微软雅黑" panose="020B0503020204020204" pitchFamily="34" charset="-122"/>
                <a:cs typeface="+mn-ea"/>
                <a:sym typeface="+mn-lt"/>
              </a:rPr>
              <a:t>CPU</a:t>
            </a:r>
            <a:r>
              <a:rPr lang="zh-CN" altLang="en-US" sz="2000" kern="0" dirty="0">
                <a:latin typeface="微软雅黑" panose="020B0503020204020204" pitchFamily="34" charset="-122"/>
                <a:ea typeface="微软雅黑" panose="020B0503020204020204" pitchFamily="34" charset="-122"/>
                <a:cs typeface="+mn-ea"/>
                <a:sym typeface="+mn-lt"/>
              </a:rPr>
              <a:t>都有一个</a:t>
            </a:r>
            <a:r>
              <a:rPr lang="en-US" altLang="zh-CN" sz="2000" kern="0" dirty="0">
                <a:latin typeface="微软雅黑" panose="020B0503020204020204" pitchFamily="34" charset="-122"/>
                <a:ea typeface="微软雅黑" panose="020B0503020204020204" pitchFamily="34" charset="-122"/>
                <a:cs typeface="+mn-ea"/>
                <a:sym typeface="+mn-lt"/>
              </a:rPr>
              <a:t>irq_capustat_t</a:t>
            </a:r>
            <a:r>
              <a:rPr lang="zh-CN" altLang="en-US" sz="2000" kern="0" dirty="0">
                <a:latin typeface="微软雅黑" panose="020B0503020204020204" pitchFamily="34" charset="-122"/>
                <a:ea typeface="微软雅黑" panose="020B0503020204020204" pitchFamily="34" charset="-122"/>
                <a:cs typeface="+mn-ea"/>
                <a:sym typeface="+mn-lt"/>
              </a:rPr>
              <a:t>结构，该结构的</a:t>
            </a:r>
            <a:r>
              <a:rPr lang="en-US" altLang="zh-CN" sz="2000" kern="0" dirty="0">
                <a:latin typeface="微软雅黑" panose="020B0503020204020204" pitchFamily="34" charset="-122"/>
                <a:ea typeface="微软雅黑" panose="020B0503020204020204" pitchFamily="34" charset="-122"/>
                <a:cs typeface="+mn-ea"/>
                <a:sym typeface="+mn-lt"/>
              </a:rPr>
              <a:t>_soft_pending</a:t>
            </a:r>
            <a:r>
              <a:rPr lang="zh-CN" altLang="en-US" sz="2000" kern="0" dirty="0">
                <a:latin typeface="微软雅黑" panose="020B0503020204020204" pitchFamily="34" charset="-122"/>
                <a:ea typeface="微软雅黑" panose="020B0503020204020204" pitchFamily="34" charset="-122"/>
                <a:cs typeface="+mn-ea"/>
                <a:sym typeface="+mn-lt"/>
              </a:rPr>
              <a:t>用来指示是否有软中断等待处理，</a:t>
            </a:r>
            <a:r>
              <a:rPr lang="en-US" altLang="zh-CN" sz="2000" kern="0" dirty="0">
                <a:latin typeface="微软雅黑" panose="020B0503020204020204" pitchFamily="34" charset="-122"/>
                <a:ea typeface="微软雅黑" panose="020B0503020204020204" pitchFamily="34" charset="-122"/>
                <a:cs typeface="+mn-ea"/>
                <a:sym typeface="+mn-lt"/>
              </a:rPr>
              <a:t>raise_softirq</a:t>
            </a:r>
            <a:r>
              <a:rPr lang="zh-CN" altLang="en-US" sz="2000" kern="0" dirty="0">
                <a:latin typeface="微软雅黑" panose="020B0503020204020204" pitchFamily="34" charset="-122"/>
                <a:ea typeface="微软雅黑" panose="020B0503020204020204" pitchFamily="34" charset="-122"/>
                <a:cs typeface="+mn-ea"/>
                <a:sym typeface="+mn-lt"/>
              </a:rPr>
              <a:t>函数通过把</a:t>
            </a:r>
            <a:r>
              <a:rPr lang="en-US" altLang="zh-CN" sz="2000" kern="0" dirty="0">
                <a:latin typeface="微软雅黑" panose="020B0503020204020204" pitchFamily="34" charset="-122"/>
                <a:ea typeface="微软雅黑" panose="020B0503020204020204" pitchFamily="34" charset="-122"/>
                <a:cs typeface="+mn-ea"/>
                <a:sym typeface="+mn-lt"/>
              </a:rPr>
              <a:t>_soft_pending</a:t>
            </a:r>
            <a:r>
              <a:rPr lang="zh-CN" altLang="en-US" sz="2000" kern="0" dirty="0">
                <a:latin typeface="微软雅黑" panose="020B0503020204020204" pitchFamily="34" charset="-122"/>
                <a:ea typeface="微软雅黑" panose="020B0503020204020204" pitchFamily="34" charset="-122"/>
                <a:cs typeface="+mn-ea"/>
                <a:sym typeface="+mn-lt"/>
              </a:rPr>
              <a:t>的第</a:t>
            </a:r>
            <a:r>
              <a:rPr lang="en-US" altLang="zh-CN" sz="2000" kern="0" dirty="0">
                <a:latin typeface="微软雅黑" panose="020B0503020204020204" pitchFamily="34" charset="-122"/>
                <a:ea typeface="微软雅黑" panose="020B0503020204020204" pitchFamily="34" charset="-122"/>
                <a:cs typeface="+mn-ea"/>
                <a:sym typeface="+mn-lt"/>
              </a:rPr>
              <a:t>n</a:t>
            </a:r>
            <a:r>
              <a:rPr lang="zh-CN" altLang="en-US" sz="2000" kern="0" dirty="0">
                <a:latin typeface="微软雅黑" panose="020B0503020204020204" pitchFamily="34" charset="-122"/>
                <a:ea typeface="微软雅黑" panose="020B0503020204020204" pitchFamily="34" charset="-122"/>
                <a:cs typeface="+mn-ea"/>
                <a:sym typeface="+mn-lt"/>
              </a:rPr>
              <a:t>位置</a:t>
            </a:r>
            <a:r>
              <a:rPr lang="en-US" altLang="zh-CN" sz="2000" kern="0" dirty="0">
                <a:latin typeface="微软雅黑" panose="020B0503020204020204" pitchFamily="34" charset="-122"/>
                <a:ea typeface="微软雅黑" panose="020B0503020204020204" pitchFamily="34" charset="-122"/>
                <a:cs typeface="+mn-ea"/>
                <a:sym typeface="+mn-lt"/>
              </a:rPr>
              <a:t>1</a:t>
            </a:r>
            <a:r>
              <a:rPr lang="zh-CN" altLang="en-US" sz="2000" kern="0" dirty="0">
                <a:latin typeface="微软雅黑" panose="020B0503020204020204" pitchFamily="34" charset="-122"/>
                <a:ea typeface="微软雅黑" panose="020B0503020204020204" pitchFamily="34" charset="-122"/>
                <a:cs typeface="+mn-ea"/>
                <a:sym typeface="+mn-lt"/>
              </a:rPr>
              <a:t>触发</a:t>
            </a:r>
            <a:r>
              <a:rPr lang="en-US" altLang="zh-CN" sz="2000" kern="0" dirty="0">
                <a:latin typeface="微软雅黑" panose="020B0503020204020204" pitchFamily="34" charset="-122"/>
                <a:ea typeface="微软雅黑" panose="020B0503020204020204" pitchFamily="34" charset="-122"/>
                <a:cs typeface="+mn-ea"/>
                <a:sym typeface="+mn-lt"/>
              </a:rPr>
              <a:t>soft_vec</a:t>
            </a:r>
            <a:r>
              <a:rPr lang="zh-CN" altLang="en-US" sz="2000" kern="0" dirty="0">
                <a:latin typeface="微软雅黑" panose="020B0503020204020204" pitchFamily="34" charset="-122"/>
                <a:ea typeface="微软雅黑" panose="020B0503020204020204" pitchFamily="34" charset="-122"/>
                <a:cs typeface="+mn-ea"/>
                <a:sym typeface="+mn-lt"/>
              </a:rPr>
              <a:t>数组中的第</a:t>
            </a:r>
            <a:r>
              <a:rPr lang="en-US" altLang="zh-CN" sz="2000" kern="0" dirty="0">
                <a:latin typeface="微软雅黑" panose="020B0503020204020204" pitchFamily="34" charset="-122"/>
                <a:ea typeface="微软雅黑" panose="020B0503020204020204" pitchFamily="34" charset="-122"/>
                <a:cs typeface="+mn-ea"/>
                <a:sym typeface="+mn-lt"/>
              </a:rPr>
              <a:t>n</a:t>
            </a:r>
            <a:r>
              <a:rPr lang="zh-CN" altLang="en-US" sz="2000" kern="0" dirty="0">
                <a:latin typeface="微软雅黑" panose="020B0503020204020204" pitchFamily="34" charset="-122"/>
                <a:ea typeface="微软雅黑" panose="020B0503020204020204" pitchFamily="34" charset="-122"/>
                <a:cs typeface="+mn-ea"/>
                <a:sym typeface="+mn-lt"/>
              </a:rPr>
              <a:t>个软中断</a:t>
            </a:r>
            <a:r>
              <a:rPr lang="en-US" altLang="zh-CN" sz="2000" kern="0" dirty="0">
                <a:latin typeface="微软雅黑" panose="020B0503020204020204" pitchFamily="34" charset="-122"/>
                <a:ea typeface="微软雅黑" panose="020B0503020204020204" pitchFamily="34" charset="-122"/>
                <a:cs typeface="+mn-ea"/>
                <a:sym typeface="+mn-lt"/>
              </a:rPr>
              <a:t>.</a:t>
            </a:r>
            <a:endParaRPr lang="en-US" altLang="zh-CN" sz="2000"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02</a:t>
            </a:r>
            <a:endParaRPr lang="zh-CN" altLang="en-US" dirty="0"/>
          </a:p>
        </p:txBody>
      </p:sp>
      <p:sp>
        <p:nvSpPr>
          <p:cNvPr id="3" name="文本占位符 2"/>
          <p:cNvSpPr>
            <a:spLocks noGrp="1"/>
          </p:cNvSpPr>
          <p:nvPr>
            <p:ph type="body" sz="quarter" idx="11"/>
          </p:nvPr>
        </p:nvSpPr>
        <p:spPr/>
        <p:txBody>
          <a:bodyPr/>
          <a:lstStyle/>
          <a:p>
            <a:r>
              <a:rPr lang="zh-CN" altLang="en-US" dirty="0"/>
              <a:t>软中断</a:t>
            </a:r>
            <a:endParaRPr lang="zh-CN" altLang="en-US" dirty="0"/>
          </a:p>
        </p:txBody>
      </p:sp>
      <p:sp>
        <p:nvSpPr>
          <p:cNvPr id="4" name="文本框 3"/>
          <p:cNvSpPr txBox="1"/>
          <p:nvPr/>
        </p:nvSpPr>
        <p:spPr>
          <a:xfrm>
            <a:off x="835660" y="1015365"/>
            <a:ext cx="10574020" cy="548640"/>
          </a:xfrm>
          <a:prstGeom prst="rect">
            <a:avLst/>
          </a:prstGeom>
          <a:noFill/>
        </p:spPr>
        <p:txBody>
          <a:bodyPr wrap="square" rtlCol="0">
            <a:spAutoFit/>
          </a:bodyPr>
          <a:p>
            <a:pPr indent="0">
              <a:lnSpc>
                <a:spcPct val="150000"/>
              </a:lnSpc>
              <a:spcBef>
                <a:spcPts val="600"/>
              </a:spcBef>
              <a:buFont typeface="Wingdings" panose="05000000000000000000" charset="0"/>
              <a:buNone/>
            </a:pPr>
            <a:r>
              <a:rPr lang="en-US" altLang="zh-CN" sz="2000" kern="0" dirty="0">
                <a:latin typeface="微软雅黑" panose="020B0503020204020204" pitchFamily="34" charset="-122"/>
                <a:ea typeface="微软雅黑" panose="020B0503020204020204" pitchFamily="34" charset="-122"/>
                <a:cs typeface="+mn-ea"/>
                <a:sym typeface="+mn-lt"/>
              </a:rPr>
              <a:t>4.</a:t>
            </a:r>
            <a:r>
              <a:rPr lang="zh-CN" altLang="en-US" sz="2000" kern="0" dirty="0">
                <a:latin typeface="微软雅黑" panose="020B0503020204020204" pitchFamily="34" charset="-122"/>
                <a:ea typeface="微软雅黑" panose="020B0503020204020204" pitchFamily="34" charset="-122"/>
                <a:cs typeface="+mn-ea"/>
                <a:sym typeface="+mn-lt"/>
              </a:rPr>
              <a:t>开启软中断</a:t>
            </a:r>
            <a:r>
              <a:rPr lang="en-US" altLang="zh-CN" sz="2000" kern="0" dirty="0">
                <a:latin typeface="微软雅黑" panose="020B0503020204020204" pitchFamily="34" charset="-122"/>
                <a:ea typeface="微软雅黑" panose="020B0503020204020204" pitchFamily="34" charset="-122"/>
                <a:cs typeface="+mn-ea"/>
                <a:sym typeface="+mn-lt"/>
              </a:rPr>
              <a:t>.</a:t>
            </a:r>
            <a:endParaRPr lang="en-US" altLang="zh-CN" sz="2000" kern="0" dirty="0">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1"/>
          <a:stretch>
            <a:fillRect/>
          </a:stretch>
        </p:blipFill>
        <p:spPr>
          <a:xfrm>
            <a:off x="1453515" y="1564005"/>
            <a:ext cx="8889365" cy="45535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02</a:t>
            </a:r>
            <a:endParaRPr lang="zh-CN" altLang="en-US" dirty="0"/>
          </a:p>
        </p:txBody>
      </p:sp>
      <p:sp>
        <p:nvSpPr>
          <p:cNvPr id="3" name="文本占位符 2"/>
          <p:cNvSpPr>
            <a:spLocks noGrp="1"/>
          </p:cNvSpPr>
          <p:nvPr>
            <p:ph type="body" sz="quarter" idx="11"/>
          </p:nvPr>
        </p:nvSpPr>
        <p:spPr/>
        <p:txBody>
          <a:bodyPr/>
          <a:lstStyle/>
          <a:p>
            <a:r>
              <a:rPr lang="zh-CN" altLang="en-US" dirty="0"/>
              <a:t>软中断</a:t>
            </a:r>
            <a:endParaRPr lang="zh-CN" altLang="en-US" dirty="0"/>
          </a:p>
        </p:txBody>
      </p:sp>
      <p:sp>
        <p:nvSpPr>
          <p:cNvPr id="4" name="文本框 3"/>
          <p:cNvSpPr txBox="1"/>
          <p:nvPr/>
        </p:nvSpPr>
        <p:spPr>
          <a:xfrm>
            <a:off x="812800" y="774065"/>
            <a:ext cx="10574020" cy="1021080"/>
          </a:xfrm>
          <a:prstGeom prst="rect">
            <a:avLst/>
          </a:prstGeom>
          <a:noFill/>
        </p:spPr>
        <p:txBody>
          <a:bodyPr wrap="square" rtlCol="0">
            <a:spAutoFit/>
          </a:bodyPr>
          <a:p>
            <a:pPr indent="0">
              <a:lnSpc>
                <a:spcPct val="150000"/>
              </a:lnSpc>
              <a:spcBef>
                <a:spcPts val="600"/>
              </a:spcBef>
              <a:buFont typeface="Wingdings" panose="05000000000000000000" charset="0"/>
              <a:buNone/>
            </a:pPr>
            <a:r>
              <a:rPr lang="en-US" altLang="zh-CN" sz="2000" kern="0" dirty="0">
                <a:latin typeface="微软雅黑" panose="020B0503020204020204" pitchFamily="34" charset="-122"/>
                <a:ea typeface="微软雅黑" panose="020B0503020204020204" pitchFamily="34" charset="-122"/>
                <a:cs typeface="+mn-ea"/>
                <a:sym typeface="+mn-lt"/>
              </a:rPr>
              <a:t>5.</a:t>
            </a:r>
            <a:r>
              <a:rPr lang="zh-CN" altLang="en-US" sz="2000" kern="0" dirty="0">
                <a:latin typeface="微软雅黑" panose="020B0503020204020204" pitchFamily="34" charset="-122"/>
                <a:ea typeface="微软雅黑" panose="020B0503020204020204" pitchFamily="34" charset="-122"/>
                <a:cs typeface="+mn-ea"/>
                <a:sym typeface="+mn-lt"/>
              </a:rPr>
              <a:t>软中断执行流程</a:t>
            </a:r>
            <a:r>
              <a:rPr lang="en-US" altLang="zh-CN" sz="2000" kern="0" dirty="0">
                <a:latin typeface="微软雅黑" panose="020B0503020204020204" pitchFamily="34" charset="-122"/>
                <a:ea typeface="微软雅黑" panose="020B0503020204020204" pitchFamily="34" charset="-122"/>
                <a:cs typeface="+mn-ea"/>
                <a:sym typeface="+mn-lt"/>
              </a:rPr>
              <a:t>.</a:t>
            </a:r>
            <a:endParaRPr lang="en-US" altLang="zh-CN" sz="2000" kern="0" dirty="0">
              <a:latin typeface="微软雅黑" panose="020B0503020204020204" pitchFamily="34" charset="-122"/>
              <a:ea typeface="微软雅黑" panose="020B0503020204020204" pitchFamily="34" charset="-122"/>
              <a:cs typeface="+mn-ea"/>
              <a:sym typeface="+mn-lt"/>
            </a:endParaRPr>
          </a:p>
          <a:p>
            <a:pPr lvl="1" indent="0">
              <a:lnSpc>
                <a:spcPct val="130000"/>
              </a:lnSpc>
              <a:spcBef>
                <a:spcPts val="600"/>
              </a:spcBef>
              <a:buFont typeface="Wingdings" panose="05000000000000000000" charset="0"/>
              <a:buNone/>
            </a:pPr>
            <a:endParaRPr lang="zh-CN" altLang="en-US" sz="2000" kern="0" dirty="0">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1"/>
          <a:stretch>
            <a:fillRect/>
          </a:stretch>
        </p:blipFill>
        <p:spPr>
          <a:xfrm>
            <a:off x="1069340" y="1386840"/>
            <a:ext cx="9628505" cy="4558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p:nvPr>
            <p:ph type="body" sz="quarter" idx="10"/>
          </p:nvPr>
        </p:nvSpPr>
        <p:spPr/>
        <p:txBody>
          <a:bodyPr/>
          <a:p>
            <a:r>
              <a:rPr lang="en-US" altLang="zh-CN"/>
              <a:t>02</a:t>
            </a:r>
            <a:endParaRPr lang="en-US" altLang="zh-CN"/>
          </a:p>
        </p:txBody>
      </p:sp>
      <p:sp>
        <p:nvSpPr>
          <p:cNvPr id="14" name="文本占位符 13"/>
          <p:cNvSpPr/>
          <p:nvPr>
            <p:ph type="body" sz="quarter" idx="11"/>
          </p:nvPr>
        </p:nvSpPr>
        <p:spPr/>
        <p:txBody>
          <a:bodyPr/>
          <a:p>
            <a:r>
              <a:rPr lang="en-US" altLang="zh-CN"/>
              <a:t>tasklet</a:t>
            </a:r>
            <a:endParaRPr lang="en-US" altLang="zh-CN"/>
          </a:p>
        </p:txBody>
      </p:sp>
      <p:sp>
        <p:nvSpPr>
          <p:cNvPr id="16" name="文本框 15"/>
          <p:cNvSpPr txBox="1"/>
          <p:nvPr/>
        </p:nvSpPr>
        <p:spPr>
          <a:xfrm>
            <a:off x="905510" y="976630"/>
            <a:ext cx="9344025" cy="3733800"/>
          </a:xfrm>
          <a:prstGeom prst="rect">
            <a:avLst/>
          </a:prstGeom>
          <a:noFill/>
        </p:spPr>
        <p:txBody>
          <a:bodyPr wrap="square" rtlCol="0">
            <a:spAutoFit/>
          </a:bodyPr>
          <a:p>
            <a:pPr>
              <a:lnSpc>
                <a:spcPct val="130000"/>
              </a:lnSpc>
              <a:spcBef>
                <a:spcPts val="600"/>
              </a:spcBef>
            </a:pPr>
            <a:r>
              <a:rPr lang="en-US" altLang="zh-CN" sz="2000" kern="0" dirty="0">
                <a:latin typeface="微软雅黑" panose="020B0503020204020204" pitchFamily="34" charset="-122"/>
                <a:ea typeface="微软雅黑" panose="020B0503020204020204" pitchFamily="34" charset="-122"/>
                <a:cs typeface="+mn-ea"/>
                <a:sym typeface="+mn-lt"/>
              </a:rPr>
              <a:t>  </a:t>
            </a:r>
            <a:r>
              <a:rPr lang="zh-CN" altLang="en-US" sz="2000" kern="0" dirty="0">
                <a:latin typeface="微软雅黑" panose="020B0503020204020204" pitchFamily="34" charset="-122"/>
                <a:ea typeface="微软雅黑" panose="020B0503020204020204" pitchFamily="34" charset="-122"/>
                <a:cs typeface="+mn-ea"/>
                <a:sym typeface="+mn-lt"/>
              </a:rPr>
              <a:t>类似于软中断，但是不存在限制。所有</a:t>
            </a:r>
            <a:r>
              <a:rPr lang="en-US" altLang="zh-CN" sz="2000" kern="0" dirty="0">
                <a:latin typeface="微软雅黑" panose="020B0503020204020204" pitchFamily="34" charset="-122"/>
                <a:ea typeface="微软雅黑" panose="020B0503020204020204" pitchFamily="34" charset="-122"/>
                <a:cs typeface="+mn-ea"/>
                <a:sym typeface="+mn-lt"/>
              </a:rPr>
              <a:t>tasklet</a:t>
            </a:r>
            <a:r>
              <a:rPr lang="zh-CN" altLang="en-US" sz="2000" kern="0" dirty="0">
                <a:latin typeface="微软雅黑" panose="020B0503020204020204" pitchFamily="34" charset="-122"/>
                <a:ea typeface="微软雅黑" panose="020B0503020204020204" pitchFamily="34" charset="-122"/>
                <a:cs typeface="+mn-ea"/>
                <a:sym typeface="+mn-lt"/>
              </a:rPr>
              <a:t>都通过一个软中断来产生，同一个</a:t>
            </a:r>
            <a:r>
              <a:rPr lang="en-US" altLang="zh-CN" sz="2000" kern="0" dirty="0">
                <a:latin typeface="微软雅黑" panose="020B0503020204020204" pitchFamily="34" charset="-122"/>
                <a:ea typeface="微软雅黑" panose="020B0503020204020204" pitchFamily="34" charset="-122"/>
                <a:cs typeface="+mn-ea"/>
                <a:sym typeface="+mn-lt"/>
              </a:rPr>
              <a:t>tasklet</a:t>
            </a:r>
            <a:r>
              <a:rPr lang="zh-CN" altLang="en-US" sz="2000" kern="0" dirty="0">
                <a:latin typeface="微软雅黑" panose="020B0503020204020204" pitchFamily="34" charset="-122"/>
                <a:ea typeface="微软雅黑" panose="020B0503020204020204" pitchFamily="34" charset="-122"/>
                <a:cs typeface="+mn-ea"/>
                <a:sym typeface="+mn-lt"/>
              </a:rPr>
              <a:t>不能在多个处理器上运行。和软中断相比，</a:t>
            </a:r>
            <a:r>
              <a:rPr lang="en-US" altLang="zh-CN" sz="2000" kern="0" dirty="0">
                <a:latin typeface="微软雅黑" panose="020B0503020204020204" pitchFamily="34" charset="-122"/>
                <a:ea typeface="微软雅黑" panose="020B0503020204020204" pitchFamily="34" charset="-122"/>
                <a:cs typeface="+mn-ea"/>
                <a:sym typeface="+mn-lt"/>
              </a:rPr>
              <a:t>tasklet</a:t>
            </a:r>
            <a:r>
              <a:rPr lang="zh-CN" altLang="en-US" sz="2000" kern="0" dirty="0">
                <a:latin typeface="微软雅黑" panose="020B0503020204020204" pitchFamily="34" charset="-122"/>
                <a:ea typeface="微软雅黑" panose="020B0503020204020204" pitchFamily="34" charset="-122"/>
                <a:cs typeface="+mn-ea"/>
                <a:sym typeface="+mn-lt"/>
              </a:rPr>
              <a:t>的接口更容易实现和使用。</a:t>
            </a:r>
            <a:endParaRPr lang="zh-CN" altLang="en-US"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  </a:t>
            </a:r>
            <a:r>
              <a:rPr lang="en-US" altLang="zh-CN" sz="2000" kern="0" dirty="0">
                <a:latin typeface="微软雅黑" panose="020B0503020204020204" pitchFamily="34" charset="-122"/>
                <a:ea typeface="微软雅黑" panose="020B0503020204020204" pitchFamily="34" charset="-122"/>
                <a:cs typeface="+mn-ea"/>
                <a:sym typeface="+mn-lt"/>
              </a:rPr>
              <a:t>tasklet</a:t>
            </a:r>
            <a:r>
              <a:rPr lang="zh-CN" altLang="en-US" sz="2000" kern="0" dirty="0">
                <a:latin typeface="微软雅黑" panose="020B0503020204020204" pitchFamily="34" charset="-122"/>
                <a:ea typeface="微软雅黑" panose="020B0503020204020204" pitchFamily="34" charset="-122"/>
                <a:cs typeface="+mn-ea"/>
                <a:sym typeface="+mn-lt"/>
              </a:rPr>
              <a:t>结构体中的状态为</a:t>
            </a:r>
            <a:r>
              <a:rPr lang="en-US" altLang="zh-CN" sz="2000" kern="0" dirty="0">
                <a:latin typeface="微软雅黑" panose="020B0503020204020204" pitchFamily="34" charset="-122"/>
                <a:ea typeface="微软雅黑" panose="020B0503020204020204" pitchFamily="34" charset="-122"/>
                <a:cs typeface="+mn-ea"/>
                <a:sym typeface="+mn-lt"/>
              </a:rPr>
              <a:t>TASKLET_STATE_RUN,</a:t>
            </a:r>
            <a:r>
              <a:rPr lang="zh-CN" altLang="en-US" sz="2000" kern="0" dirty="0">
                <a:latin typeface="微软雅黑" panose="020B0503020204020204" pitchFamily="34" charset="-122"/>
                <a:ea typeface="微软雅黑" panose="020B0503020204020204" pitchFamily="34" charset="-122"/>
                <a:cs typeface="+mn-ea"/>
                <a:sym typeface="+mn-lt"/>
              </a:rPr>
              <a:t>说明同类型的</a:t>
            </a:r>
            <a:r>
              <a:rPr lang="en-US" altLang="zh-CN" sz="2000" kern="0" dirty="0">
                <a:latin typeface="微软雅黑" panose="020B0503020204020204" pitchFamily="34" charset="-122"/>
                <a:ea typeface="微软雅黑" panose="020B0503020204020204" pitchFamily="34" charset="-122"/>
                <a:cs typeface="+mn-ea"/>
                <a:sym typeface="+mn-lt"/>
              </a:rPr>
              <a:t>tasklet</a:t>
            </a:r>
            <a:r>
              <a:rPr lang="zh-CN" altLang="en-US" sz="2000" kern="0" dirty="0">
                <a:latin typeface="微软雅黑" panose="020B0503020204020204" pitchFamily="34" charset="-122"/>
                <a:ea typeface="微软雅黑" panose="020B0503020204020204" pitchFamily="34" charset="-122"/>
                <a:cs typeface="+mn-ea"/>
                <a:sym typeface="+mn-lt"/>
              </a:rPr>
              <a:t>正在另一个</a:t>
            </a:r>
            <a:r>
              <a:rPr lang="en-US" altLang="zh-CN" sz="2000" kern="0" dirty="0">
                <a:latin typeface="微软雅黑" panose="020B0503020204020204" pitchFamily="34" charset="-122"/>
                <a:ea typeface="微软雅黑" panose="020B0503020204020204" pitchFamily="34" charset="-122"/>
                <a:cs typeface="+mn-ea"/>
                <a:sym typeface="+mn-lt"/>
              </a:rPr>
              <a:t>CPU</a:t>
            </a:r>
            <a:r>
              <a:rPr lang="zh-CN" altLang="en-US" sz="2000" kern="0" dirty="0">
                <a:latin typeface="微软雅黑" panose="020B0503020204020204" pitchFamily="34" charset="-122"/>
                <a:ea typeface="微软雅黑" panose="020B0503020204020204" pitchFamily="34" charset="-122"/>
                <a:cs typeface="+mn-ea"/>
                <a:sym typeface="+mn-lt"/>
              </a:rPr>
              <a:t>运行，然后把任务描述符重新插入链表，这样对于同类型的</a:t>
            </a:r>
            <a:r>
              <a:rPr lang="en-US" altLang="zh-CN" sz="2000" kern="0" dirty="0">
                <a:latin typeface="微软雅黑" panose="020B0503020204020204" pitchFamily="34" charset="-122"/>
                <a:ea typeface="微软雅黑" panose="020B0503020204020204" pitchFamily="34" charset="-122"/>
                <a:cs typeface="+mn-ea"/>
                <a:sym typeface="+mn-lt"/>
              </a:rPr>
              <a:t>tasklet</a:t>
            </a:r>
            <a:r>
              <a:rPr lang="zh-CN" altLang="en-US" sz="2000" kern="0" dirty="0">
                <a:latin typeface="微软雅黑" panose="020B0503020204020204" pitchFamily="34" charset="-122"/>
                <a:ea typeface="微软雅黑" panose="020B0503020204020204" pitchFamily="34" charset="-122"/>
                <a:cs typeface="+mn-ea"/>
                <a:sym typeface="+mn-lt"/>
              </a:rPr>
              <a:t>在其他</a:t>
            </a:r>
            <a:r>
              <a:rPr lang="en-US" altLang="zh-CN" sz="2000" kern="0" dirty="0">
                <a:latin typeface="微软雅黑" panose="020B0503020204020204" pitchFamily="34" charset="-122"/>
                <a:ea typeface="微软雅黑" panose="020B0503020204020204" pitchFamily="34" charset="-122"/>
                <a:cs typeface="+mn-ea"/>
                <a:sym typeface="+mn-lt"/>
              </a:rPr>
              <a:t>CPU</a:t>
            </a:r>
            <a:r>
              <a:rPr lang="zh-CN" altLang="en-US" sz="2000" kern="0" dirty="0">
                <a:latin typeface="微软雅黑" panose="020B0503020204020204" pitchFamily="34" charset="-122"/>
                <a:ea typeface="微软雅黑" panose="020B0503020204020204" pitchFamily="34" charset="-122"/>
                <a:cs typeface="+mn-ea"/>
                <a:sym typeface="+mn-lt"/>
              </a:rPr>
              <a:t>上运行时，该</a:t>
            </a:r>
            <a:r>
              <a:rPr lang="en-US" altLang="zh-CN" sz="2000" kern="0" dirty="0">
                <a:latin typeface="微软雅黑" panose="020B0503020204020204" pitchFamily="34" charset="-122"/>
                <a:ea typeface="微软雅黑" panose="020B0503020204020204" pitchFamily="34" charset="-122"/>
                <a:cs typeface="+mn-ea"/>
                <a:sym typeface="+mn-lt"/>
              </a:rPr>
              <a:t>tasklet</a:t>
            </a:r>
            <a:r>
              <a:rPr lang="zh-CN" altLang="en-US" sz="2000" kern="0" dirty="0">
                <a:latin typeface="微软雅黑" panose="020B0503020204020204" pitchFamily="34" charset="-122"/>
                <a:ea typeface="微软雅黑" panose="020B0503020204020204" pitchFamily="34" charset="-122"/>
                <a:cs typeface="+mn-ea"/>
                <a:sym typeface="+mn-lt"/>
              </a:rPr>
              <a:t>将被延迟；如果</a:t>
            </a:r>
            <a:r>
              <a:rPr lang="en-US" altLang="zh-CN" sz="2000" kern="0" dirty="0">
                <a:latin typeface="微软雅黑" panose="020B0503020204020204" pitchFamily="34" charset="-122"/>
                <a:ea typeface="微软雅黑" panose="020B0503020204020204" pitchFamily="34" charset="-122"/>
                <a:cs typeface="+mn-ea"/>
                <a:sym typeface="+mn-lt"/>
              </a:rPr>
              <a:t>tasklet</a:t>
            </a:r>
            <a:r>
              <a:rPr lang="zh-CN" altLang="en-US" sz="2000" kern="0" dirty="0">
                <a:latin typeface="微软雅黑" panose="020B0503020204020204" pitchFamily="34" charset="-122"/>
                <a:ea typeface="微软雅黑" panose="020B0503020204020204" pitchFamily="34" charset="-122"/>
                <a:cs typeface="+mn-ea"/>
                <a:sym typeface="+mn-lt"/>
              </a:rPr>
              <a:t>的状态并</a:t>
            </a:r>
            <a:r>
              <a:rPr lang="en-US" altLang="zh-CN" sz="2000" kern="0" dirty="0">
                <a:latin typeface="微软雅黑" panose="020B0503020204020204" pitchFamily="34" charset="-122"/>
                <a:ea typeface="微软雅黑" panose="020B0503020204020204" pitchFamily="34" charset="-122"/>
                <a:cs typeface="+mn-ea"/>
                <a:sym typeface="+mn-lt"/>
              </a:rPr>
              <a:t>TASKLET_STATE_RUN</a:t>
            </a:r>
            <a:r>
              <a:rPr lang="zh-CN" altLang="en-US" sz="2000" kern="0" dirty="0">
                <a:latin typeface="微软雅黑" panose="020B0503020204020204" pitchFamily="34" charset="-122"/>
                <a:ea typeface="微软雅黑" panose="020B0503020204020204" pitchFamily="34" charset="-122"/>
                <a:cs typeface="+mn-ea"/>
                <a:sym typeface="+mn-lt"/>
              </a:rPr>
              <a:t>，说明没有在其他</a:t>
            </a:r>
            <a:r>
              <a:rPr lang="en-US" altLang="zh-CN" sz="2000" kern="0" dirty="0">
                <a:latin typeface="微软雅黑" panose="020B0503020204020204" pitchFamily="34" charset="-122"/>
                <a:ea typeface="微软雅黑" panose="020B0503020204020204" pitchFamily="34" charset="-122"/>
                <a:cs typeface="+mn-ea"/>
                <a:sym typeface="+mn-lt"/>
              </a:rPr>
              <a:t>CPU</a:t>
            </a:r>
            <a:r>
              <a:rPr lang="zh-CN" altLang="en-US" sz="2000" kern="0" dirty="0">
                <a:latin typeface="微软雅黑" panose="020B0503020204020204" pitchFamily="34" charset="-122"/>
                <a:ea typeface="微软雅黑" panose="020B0503020204020204" pitchFamily="34" charset="-122"/>
                <a:cs typeface="+mn-ea"/>
                <a:sym typeface="+mn-lt"/>
              </a:rPr>
              <a:t>上运行，需要设置此标志位，以便该类型的</a:t>
            </a:r>
            <a:r>
              <a:rPr lang="en-US" altLang="zh-CN" sz="2000" kern="0" dirty="0">
                <a:latin typeface="微软雅黑" panose="020B0503020204020204" pitchFamily="34" charset="-122"/>
                <a:ea typeface="微软雅黑" panose="020B0503020204020204" pitchFamily="34" charset="-122"/>
                <a:cs typeface="+mn-ea"/>
                <a:sym typeface="+mn-lt"/>
              </a:rPr>
              <a:t>tasklet</a:t>
            </a:r>
            <a:r>
              <a:rPr lang="zh-CN" altLang="en-US" sz="2000" kern="0" dirty="0">
                <a:latin typeface="微软雅黑" panose="020B0503020204020204" pitchFamily="34" charset="-122"/>
                <a:ea typeface="微软雅黑" panose="020B0503020204020204" pitchFamily="34" charset="-122"/>
                <a:cs typeface="+mn-ea"/>
                <a:sym typeface="+mn-lt"/>
              </a:rPr>
              <a:t>函数不能在其他</a:t>
            </a:r>
            <a:r>
              <a:rPr lang="en-US" altLang="zh-CN" sz="2000" kern="0" dirty="0">
                <a:latin typeface="微软雅黑" panose="020B0503020204020204" pitchFamily="34" charset="-122"/>
                <a:ea typeface="微软雅黑" panose="020B0503020204020204" pitchFamily="34" charset="-122"/>
                <a:cs typeface="+mn-ea"/>
                <a:sym typeface="+mn-lt"/>
              </a:rPr>
              <a:t>CPU</a:t>
            </a:r>
            <a:r>
              <a:rPr lang="zh-CN" altLang="en-US" sz="2000" kern="0" dirty="0">
                <a:latin typeface="微软雅黑" panose="020B0503020204020204" pitchFamily="34" charset="-122"/>
                <a:ea typeface="微软雅黑" panose="020B0503020204020204" pitchFamily="34" charset="-122"/>
                <a:cs typeface="+mn-ea"/>
                <a:sym typeface="+mn-lt"/>
              </a:rPr>
              <a:t>上运行该</a:t>
            </a:r>
            <a:r>
              <a:rPr lang="en-US" altLang="zh-CN" sz="2000" kern="0" dirty="0">
                <a:latin typeface="微软雅黑" panose="020B0503020204020204" pitchFamily="34" charset="-122"/>
                <a:ea typeface="微软雅黑" panose="020B0503020204020204" pitchFamily="34" charset="-122"/>
                <a:cs typeface="+mn-ea"/>
                <a:sym typeface="+mn-lt"/>
              </a:rPr>
              <a:t>tasklet</a:t>
            </a:r>
            <a:r>
              <a:rPr lang="zh-CN" altLang="en-US" sz="2000" kern="0" dirty="0">
                <a:latin typeface="微软雅黑" panose="020B0503020204020204" pitchFamily="34" charset="-122"/>
                <a:ea typeface="微软雅黑" panose="020B0503020204020204" pitchFamily="34" charset="-122"/>
                <a:cs typeface="+mn-ea"/>
                <a:sym typeface="+mn-lt"/>
              </a:rPr>
              <a:t>。如果</a:t>
            </a:r>
            <a:r>
              <a:rPr lang="en-US" altLang="zh-CN" sz="2000" kern="0" dirty="0">
                <a:latin typeface="微软雅黑" panose="020B0503020204020204" pitchFamily="34" charset="-122"/>
                <a:ea typeface="微软雅黑" panose="020B0503020204020204" pitchFamily="34" charset="-122"/>
                <a:cs typeface="+mn-ea"/>
                <a:sym typeface="+mn-lt"/>
              </a:rPr>
              <a:t>tasklet</a:t>
            </a:r>
            <a:r>
              <a:rPr lang="zh-CN" altLang="en-US" sz="2000" kern="0" dirty="0">
                <a:latin typeface="微软雅黑" panose="020B0503020204020204" pitchFamily="34" charset="-122"/>
                <a:ea typeface="微软雅黑" panose="020B0503020204020204" pitchFamily="34" charset="-122"/>
                <a:cs typeface="+mn-ea"/>
                <a:sym typeface="+mn-lt"/>
              </a:rPr>
              <a:t>激活，将清空</a:t>
            </a:r>
            <a:r>
              <a:rPr lang="en-US" altLang="zh-CN" sz="2000" kern="0" dirty="0">
                <a:latin typeface="微软雅黑" panose="020B0503020204020204" pitchFamily="34" charset="-122"/>
                <a:ea typeface="微软雅黑" panose="020B0503020204020204" pitchFamily="34" charset="-122"/>
                <a:cs typeface="+mn-ea"/>
                <a:sym typeface="+mn-lt"/>
              </a:rPr>
              <a:t>TASK_STATE_SCHED</a:t>
            </a:r>
            <a:r>
              <a:rPr lang="zh-CN" altLang="en-US" sz="2000" kern="0" dirty="0">
                <a:latin typeface="微软雅黑" panose="020B0503020204020204" pitchFamily="34" charset="-122"/>
                <a:ea typeface="微软雅黑" panose="020B0503020204020204" pitchFamily="34" charset="-122"/>
                <a:cs typeface="+mn-ea"/>
                <a:sym typeface="+mn-lt"/>
              </a:rPr>
              <a:t>标志，并执行</a:t>
            </a:r>
            <a:r>
              <a:rPr lang="en-US" altLang="zh-CN" sz="2000" kern="0" dirty="0">
                <a:latin typeface="微软雅黑" panose="020B0503020204020204" pitchFamily="34" charset="-122"/>
                <a:ea typeface="微软雅黑" panose="020B0503020204020204" pitchFamily="34" charset="-122"/>
                <a:cs typeface="+mn-ea"/>
                <a:sym typeface="+mn-lt"/>
              </a:rPr>
              <a:t>tasklet</a:t>
            </a:r>
            <a:r>
              <a:rPr lang="zh-CN" altLang="en-US" sz="2000" kern="0" dirty="0">
                <a:latin typeface="微软雅黑" panose="020B0503020204020204" pitchFamily="34" charset="-122"/>
                <a:ea typeface="微软雅黑" panose="020B0503020204020204" pitchFamily="34" charset="-122"/>
                <a:cs typeface="+mn-ea"/>
                <a:sym typeface="+mn-lt"/>
              </a:rPr>
              <a:t>函数</a:t>
            </a:r>
            <a:r>
              <a:rPr lang="en-US" altLang="zh-CN" sz="2000" kern="0" dirty="0">
                <a:latin typeface="微软雅黑" panose="020B0503020204020204" pitchFamily="34" charset="-122"/>
                <a:ea typeface="微软雅黑" panose="020B0503020204020204" pitchFamily="34" charset="-122"/>
                <a:cs typeface="+mn-ea"/>
                <a:sym typeface="+mn-lt"/>
              </a:rPr>
              <a:t>.</a:t>
            </a:r>
            <a:endParaRPr lang="en-US" altLang="zh-CN" sz="2000"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02</a:t>
            </a:r>
            <a:endParaRPr lang="zh-CN" altLang="en-US" dirty="0"/>
          </a:p>
        </p:txBody>
      </p:sp>
      <p:sp>
        <p:nvSpPr>
          <p:cNvPr id="3" name="文本占位符 2"/>
          <p:cNvSpPr>
            <a:spLocks noGrp="1"/>
          </p:cNvSpPr>
          <p:nvPr>
            <p:ph type="body" sz="quarter" idx="11"/>
          </p:nvPr>
        </p:nvSpPr>
        <p:spPr/>
        <p:txBody>
          <a:bodyPr/>
          <a:lstStyle/>
          <a:p>
            <a:r>
              <a:rPr lang="en-US" altLang="zh-CN" dirty="0"/>
              <a:t>tasklet</a:t>
            </a:r>
            <a:endParaRPr lang="en-US" altLang="zh-CN" dirty="0"/>
          </a:p>
        </p:txBody>
      </p:sp>
      <p:sp>
        <p:nvSpPr>
          <p:cNvPr id="5" name="圆角矩形 4"/>
          <p:cNvSpPr/>
          <p:nvPr/>
        </p:nvSpPr>
        <p:spPr>
          <a:xfrm>
            <a:off x="4041775" y="752475"/>
            <a:ext cx="1334135" cy="51117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lnSpc>
                <a:spcPct val="130000"/>
              </a:lnSpc>
            </a:pPr>
            <a:r>
              <a:rPr lang="zh-CN" altLang="en-US" sz="2000" dirty="0">
                <a:latin typeface="微软雅黑" panose="020B0503020204020204" pitchFamily="34" charset="-122"/>
                <a:ea typeface="微软雅黑" panose="020B0503020204020204" pitchFamily="34" charset="-122"/>
              </a:rPr>
              <a:t>开始</a:t>
            </a:r>
            <a:endParaRPr lang="zh-CN" altLang="en-US" sz="2000" dirty="0">
              <a:latin typeface="微软雅黑" panose="020B0503020204020204" pitchFamily="34" charset="-122"/>
              <a:ea typeface="微软雅黑" panose="020B0503020204020204" pitchFamily="34" charset="-122"/>
            </a:endParaRPr>
          </a:p>
        </p:txBody>
      </p:sp>
      <p:sp>
        <p:nvSpPr>
          <p:cNvPr id="6" name="矩形 5"/>
          <p:cNvSpPr/>
          <p:nvPr/>
        </p:nvSpPr>
        <p:spPr>
          <a:xfrm>
            <a:off x="3524250" y="1496060"/>
            <a:ext cx="2369820" cy="1030605"/>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lnSpc>
                <a:spcPct val="130000"/>
              </a:lnSpc>
            </a:pPr>
            <a:r>
              <a:rPr lang="zh-CN" altLang="en-US" sz="2000" kern="0" dirty="0">
                <a:latin typeface="微软雅黑" panose="020B0503020204020204" pitchFamily="34" charset="-122"/>
                <a:ea typeface="微软雅黑" panose="020B0503020204020204" pitchFamily="34" charset="-122"/>
                <a:cs typeface="+mn-ea"/>
                <a:sym typeface="+mn-lt"/>
              </a:rPr>
              <a:t>分配</a:t>
            </a:r>
            <a:r>
              <a:rPr lang="en-US" altLang="zh-CN" sz="2000" kern="0" dirty="0">
                <a:latin typeface="微软雅黑" panose="020B0503020204020204" pitchFamily="34" charset="-122"/>
                <a:ea typeface="微软雅黑" panose="020B0503020204020204" pitchFamily="34" charset="-122"/>
                <a:cs typeface="+mn-ea"/>
                <a:sym typeface="+mn-lt"/>
              </a:rPr>
              <a:t>tasklet_structure</a:t>
            </a:r>
            <a:endParaRPr lang="zh-CN" altLang="en-US" sz="1200" dirty="0">
              <a:latin typeface="微软雅黑" panose="020B0503020204020204" pitchFamily="34" charset="-122"/>
              <a:ea typeface="微软雅黑" panose="020B0503020204020204" pitchFamily="34" charset="-122"/>
            </a:endParaRPr>
          </a:p>
        </p:txBody>
      </p:sp>
      <p:sp>
        <p:nvSpPr>
          <p:cNvPr id="7" name="矩形 6"/>
          <p:cNvSpPr/>
          <p:nvPr/>
        </p:nvSpPr>
        <p:spPr>
          <a:xfrm>
            <a:off x="3524250" y="2928620"/>
            <a:ext cx="2369820" cy="982345"/>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lnSpc>
                <a:spcPct val="130000"/>
              </a:lnSpc>
            </a:pPr>
            <a:r>
              <a:rPr lang="en-US" altLang="zh-CN" sz="2000" kern="0" dirty="0">
                <a:latin typeface="微软雅黑" panose="020B0503020204020204" pitchFamily="34" charset="-122"/>
                <a:ea typeface="微软雅黑" panose="020B0503020204020204" pitchFamily="34" charset="-122"/>
                <a:cs typeface="+mn-ea"/>
                <a:sym typeface="+mn-lt"/>
              </a:rPr>
              <a:t>tasklet_init()</a:t>
            </a:r>
            <a:endParaRPr lang="zh-CN" altLang="en-US" sz="2000" dirty="0">
              <a:latin typeface="微软雅黑" panose="020B0503020204020204" pitchFamily="34" charset="-122"/>
              <a:ea typeface="微软雅黑" panose="020B0503020204020204" pitchFamily="34" charset="-122"/>
            </a:endParaRPr>
          </a:p>
        </p:txBody>
      </p:sp>
      <p:sp>
        <p:nvSpPr>
          <p:cNvPr id="8" name="矩形 7"/>
          <p:cNvSpPr/>
          <p:nvPr/>
        </p:nvSpPr>
        <p:spPr>
          <a:xfrm>
            <a:off x="2820670" y="4307205"/>
            <a:ext cx="3775710" cy="1646555"/>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lnSpc>
                <a:spcPct val="130000"/>
              </a:lnSpc>
            </a:pPr>
            <a:r>
              <a:rPr lang="en-US" altLang="zh-CN" sz="2000" kern="0" dirty="0">
                <a:latin typeface="微软雅黑" panose="020B0503020204020204" pitchFamily="34" charset="-122"/>
                <a:ea typeface="微软雅黑" panose="020B0503020204020204" pitchFamily="34" charset="-122"/>
                <a:cs typeface="+mn-ea"/>
                <a:sym typeface="+mn-lt"/>
              </a:rPr>
              <a:t>tasklet_schedule() or task_hi_schedule </a:t>
            </a:r>
            <a:r>
              <a:rPr lang="zh-CN" altLang="en-US" sz="2000" kern="0" dirty="0">
                <a:latin typeface="微软雅黑" panose="020B0503020204020204" pitchFamily="34" charset="-122"/>
                <a:ea typeface="微软雅黑" panose="020B0503020204020204" pitchFamily="34" charset="-122"/>
                <a:cs typeface="+mn-ea"/>
                <a:sym typeface="+mn-lt"/>
              </a:rPr>
              <a:t>将一个指定的</a:t>
            </a:r>
            <a:r>
              <a:rPr lang="en-US" altLang="zh-CN" sz="2000" kern="0" dirty="0">
                <a:latin typeface="微软雅黑" panose="020B0503020204020204" pitchFamily="34" charset="-122"/>
                <a:ea typeface="微软雅黑" panose="020B0503020204020204" pitchFamily="34" charset="-122"/>
                <a:cs typeface="+mn-ea"/>
                <a:sym typeface="+mn-lt"/>
              </a:rPr>
              <a:t>tasklet</a:t>
            </a:r>
            <a:r>
              <a:rPr lang="zh-CN" altLang="en-US" sz="2000" kern="0" dirty="0">
                <a:latin typeface="微软雅黑" panose="020B0503020204020204" pitchFamily="34" charset="-122"/>
                <a:ea typeface="微软雅黑" panose="020B0503020204020204" pitchFamily="34" charset="-122"/>
                <a:cs typeface="+mn-ea"/>
                <a:sym typeface="+mn-lt"/>
              </a:rPr>
              <a:t>添加到高优先级队列或低优先级队列</a:t>
            </a:r>
            <a:r>
              <a:rPr lang="en-US" altLang="zh-CN" sz="2000" kern="0" dirty="0">
                <a:latin typeface="微软雅黑" panose="020B0503020204020204" pitchFamily="34" charset="-122"/>
                <a:ea typeface="微软雅黑" panose="020B0503020204020204" pitchFamily="34" charset="-122"/>
                <a:cs typeface="+mn-ea"/>
                <a:sym typeface="+mn-lt"/>
              </a:rPr>
              <a:t>.</a:t>
            </a:r>
            <a:endParaRPr lang="zh-CN" altLang="en-US" sz="2000" dirty="0">
              <a:latin typeface="微软雅黑" panose="020B0503020204020204" pitchFamily="34" charset="-122"/>
              <a:ea typeface="微软雅黑" panose="020B0503020204020204" pitchFamily="34" charset="-122"/>
            </a:endParaRPr>
          </a:p>
        </p:txBody>
      </p:sp>
      <p:sp>
        <p:nvSpPr>
          <p:cNvPr id="10" name="矩形 9"/>
          <p:cNvSpPr/>
          <p:nvPr/>
        </p:nvSpPr>
        <p:spPr>
          <a:xfrm>
            <a:off x="7867650" y="1452880"/>
            <a:ext cx="4044950" cy="1475740"/>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lnSpc>
                <a:spcPct val="130000"/>
              </a:lnSpc>
            </a:pPr>
            <a:r>
              <a:rPr lang="en-US" altLang="zh-CN" sz="2000" kern="0" dirty="0">
                <a:latin typeface="微软雅黑" panose="020B0503020204020204" pitchFamily="34" charset="-122"/>
                <a:ea typeface="微软雅黑" panose="020B0503020204020204" pitchFamily="34" charset="-122"/>
                <a:cs typeface="+mn-ea"/>
                <a:sym typeface="+mn-lt"/>
              </a:rPr>
              <a:t>raise_softirq_irqoff()</a:t>
            </a:r>
            <a:r>
              <a:rPr lang="zh-CN" altLang="en-US" sz="2000" kern="0" dirty="0">
                <a:latin typeface="微软雅黑" panose="020B0503020204020204" pitchFamily="34" charset="-122"/>
                <a:ea typeface="微软雅黑" panose="020B0503020204020204" pitchFamily="34" charset="-122"/>
                <a:cs typeface="+mn-ea"/>
                <a:sym typeface="+mn-lt"/>
              </a:rPr>
              <a:t>激活</a:t>
            </a:r>
            <a:r>
              <a:rPr lang="en-US" altLang="zh-CN" sz="2000" kern="0" dirty="0">
                <a:latin typeface="微软雅黑" panose="020B0503020204020204" pitchFamily="34" charset="-122"/>
                <a:ea typeface="微软雅黑" panose="020B0503020204020204" pitchFamily="34" charset="-122"/>
                <a:cs typeface="+mn-ea"/>
                <a:sym typeface="+mn-lt"/>
              </a:rPr>
              <a:t>TASKLET_SOFTIRQ</a:t>
            </a:r>
            <a:r>
              <a:rPr lang="zh-CN" altLang="en-US" sz="2000" kern="0" dirty="0">
                <a:latin typeface="微软雅黑" panose="020B0503020204020204" pitchFamily="34" charset="-122"/>
                <a:ea typeface="微软雅黑" panose="020B0503020204020204" pitchFamily="34" charset="-122"/>
                <a:cs typeface="+mn-ea"/>
                <a:sym typeface="+mn-lt"/>
              </a:rPr>
              <a:t>或</a:t>
            </a:r>
            <a:r>
              <a:rPr lang="en-US" altLang="zh-CN" sz="2000" kern="0" dirty="0">
                <a:latin typeface="微软雅黑" panose="020B0503020204020204" pitchFamily="34" charset="-122"/>
                <a:ea typeface="微软雅黑" panose="020B0503020204020204" pitchFamily="34" charset="-122"/>
                <a:cs typeface="+mn-ea"/>
                <a:sym typeface="+mn-lt"/>
              </a:rPr>
              <a:t>HI_SOFTIRQ</a:t>
            </a:r>
            <a:r>
              <a:rPr lang="zh-CN" altLang="en-US" sz="2000" kern="0" dirty="0">
                <a:latin typeface="微软雅黑" panose="020B0503020204020204" pitchFamily="34" charset="-122"/>
                <a:ea typeface="微软雅黑" panose="020B0503020204020204" pitchFamily="34" charset="-122"/>
                <a:cs typeface="+mn-ea"/>
                <a:sym typeface="+mn-lt"/>
              </a:rPr>
              <a:t>型的软中断</a:t>
            </a:r>
            <a:endParaRPr lang="zh-CN" altLang="en-US" sz="2000" dirty="0">
              <a:latin typeface="微软雅黑" panose="020B0503020204020204" pitchFamily="34" charset="-122"/>
              <a:ea typeface="微软雅黑" panose="020B0503020204020204" pitchFamily="34" charset="-122"/>
            </a:endParaRPr>
          </a:p>
        </p:txBody>
      </p:sp>
      <p:sp>
        <p:nvSpPr>
          <p:cNvPr id="11" name="矩形 10"/>
          <p:cNvSpPr/>
          <p:nvPr/>
        </p:nvSpPr>
        <p:spPr>
          <a:xfrm>
            <a:off x="8811260" y="3454400"/>
            <a:ext cx="2158365" cy="1020445"/>
          </a:xfrm>
          <a:prstGeom prst="rect">
            <a:avLst/>
          </a:prstGeom>
        </p:spPr>
        <p:style>
          <a:lnRef idx="2">
            <a:schemeClr val="dk1"/>
          </a:lnRef>
          <a:fillRef idx="1">
            <a:schemeClr val="lt1"/>
          </a:fillRef>
          <a:effectRef idx="0">
            <a:schemeClr val="dk1"/>
          </a:effectRef>
          <a:fontRef idx="minor">
            <a:schemeClr val="dk1"/>
          </a:fontRef>
        </p:style>
        <p:txBody>
          <a:bodyPr rtlCol="0" anchor="ctr"/>
          <a:p>
            <a:pPr indent="0">
              <a:lnSpc>
                <a:spcPct val="150000"/>
              </a:lnSpc>
              <a:spcBef>
                <a:spcPts val="600"/>
              </a:spcBef>
              <a:buFont typeface="Wingdings" panose="05000000000000000000" charset="0"/>
              <a:buNone/>
            </a:pPr>
            <a:r>
              <a:rPr lang="en-US" altLang="zh-CN" sz="2000" kern="0" dirty="0">
                <a:latin typeface="微软雅黑" panose="020B0503020204020204" pitchFamily="34" charset="-122"/>
                <a:ea typeface="微软雅黑" panose="020B0503020204020204" pitchFamily="34" charset="-122"/>
                <a:cs typeface="+mn-ea"/>
                <a:sym typeface="+mn-lt"/>
              </a:rPr>
              <a:t>tasklet_action()</a:t>
            </a:r>
            <a:endParaRPr lang="zh-CN" altLang="en-US" sz="1200" dirty="0">
              <a:latin typeface="微软雅黑" panose="020B0503020204020204" pitchFamily="34" charset="-122"/>
              <a:ea typeface="微软雅黑" panose="020B0503020204020204" pitchFamily="34" charset="-122"/>
            </a:endParaRPr>
          </a:p>
        </p:txBody>
      </p:sp>
      <p:cxnSp>
        <p:nvCxnSpPr>
          <p:cNvPr id="12" name="直接箭头连接符 11"/>
          <p:cNvCxnSpPr>
            <a:stCxn id="5" idx="2"/>
            <a:endCxn id="6" idx="0"/>
          </p:cNvCxnSpPr>
          <p:nvPr/>
        </p:nvCxnSpPr>
        <p:spPr>
          <a:xfrm>
            <a:off x="4709160" y="1263650"/>
            <a:ext cx="0" cy="2324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 idx="2"/>
            <a:endCxn id="7" idx="0"/>
          </p:cNvCxnSpPr>
          <p:nvPr/>
        </p:nvCxnSpPr>
        <p:spPr>
          <a:xfrm>
            <a:off x="4709160" y="2526665"/>
            <a:ext cx="0" cy="401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4708525" y="3910965"/>
            <a:ext cx="0" cy="401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8" idx="2"/>
            <a:endCxn id="10" idx="0"/>
          </p:cNvCxnSpPr>
          <p:nvPr/>
        </p:nvCxnSpPr>
        <p:spPr>
          <a:xfrm rot="5400000" flipH="1" flipV="1">
            <a:off x="5048885" y="1112520"/>
            <a:ext cx="4500880" cy="5181600"/>
          </a:xfrm>
          <a:prstGeom prst="bentConnector5">
            <a:avLst>
              <a:gd name="adj1" fmla="val -5291"/>
              <a:gd name="adj2" fmla="val 48701"/>
              <a:gd name="adj3" fmla="val 10529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0" idx="2"/>
          </p:cNvCxnSpPr>
          <p:nvPr/>
        </p:nvCxnSpPr>
        <p:spPr>
          <a:xfrm>
            <a:off x="9890125" y="2928620"/>
            <a:ext cx="0" cy="525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圆角矩形 24"/>
          <p:cNvSpPr/>
          <p:nvPr/>
        </p:nvSpPr>
        <p:spPr>
          <a:xfrm>
            <a:off x="9223375" y="4874895"/>
            <a:ext cx="1334135" cy="51117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lnSpc>
                <a:spcPct val="130000"/>
              </a:lnSpc>
            </a:pPr>
            <a:r>
              <a:rPr lang="zh-CN" altLang="en-US" sz="2000" dirty="0">
                <a:latin typeface="微软雅黑" panose="020B0503020204020204" pitchFamily="34" charset="-122"/>
                <a:ea typeface="微软雅黑" panose="020B0503020204020204" pitchFamily="34" charset="-122"/>
              </a:rPr>
              <a:t>结束</a:t>
            </a:r>
            <a:endParaRPr lang="zh-CN" altLang="en-US" sz="2000" dirty="0">
              <a:latin typeface="微软雅黑" panose="020B0503020204020204" pitchFamily="34" charset="-122"/>
              <a:ea typeface="微软雅黑" panose="020B0503020204020204" pitchFamily="34" charset="-122"/>
            </a:endParaRPr>
          </a:p>
        </p:txBody>
      </p:sp>
      <p:cxnSp>
        <p:nvCxnSpPr>
          <p:cNvPr id="26" name="直接箭头连接符 25"/>
          <p:cNvCxnSpPr>
            <a:stCxn id="11" idx="2"/>
          </p:cNvCxnSpPr>
          <p:nvPr/>
        </p:nvCxnSpPr>
        <p:spPr>
          <a:xfrm flipH="1">
            <a:off x="9890125" y="4474845"/>
            <a:ext cx="635" cy="400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06705" y="1699895"/>
            <a:ext cx="2876550" cy="2486660"/>
          </a:xfrm>
          <a:prstGeom prst="rect">
            <a:avLst/>
          </a:prstGeom>
          <a:noFill/>
        </p:spPr>
        <p:txBody>
          <a:bodyPr wrap="square" rtlCol="0">
            <a:spAutoFit/>
          </a:bodyPr>
          <a:p>
            <a:pPr>
              <a:lnSpc>
                <a:spcPct val="130000"/>
              </a:lnSpc>
              <a:spcBef>
                <a:spcPts val="600"/>
              </a:spcBef>
            </a:pPr>
            <a:r>
              <a:rPr lang="en-US" altLang="zh-CN" sz="1400" kern="0" dirty="0">
                <a:latin typeface="微软雅黑" panose="020B0503020204020204" pitchFamily="34" charset="-122"/>
                <a:ea typeface="微软雅黑" panose="020B0503020204020204" pitchFamily="34" charset="-122"/>
                <a:cs typeface="+mn-ea"/>
                <a:sym typeface="+mn-lt"/>
              </a:rPr>
              <a:t>struct tasklet_struct</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kern="0" dirty="0">
                <a:latin typeface="微软雅黑" panose="020B0503020204020204" pitchFamily="34" charset="-122"/>
                <a:ea typeface="微软雅黑" panose="020B0503020204020204" pitchFamily="34" charset="-122"/>
                <a:cs typeface="+mn-ea"/>
                <a:sym typeface="+mn-lt"/>
              </a:rPr>
              <a:t>{</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kern="0" dirty="0">
                <a:latin typeface="微软雅黑" panose="020B0503020204020204" pitchFamily="34" charset="-122"/>
                <a:ea typeface="微软雅黑" panose="020B0503020204020204" pitchFamily="34" charset="-122"/>
                <a:cs typeface="+mn-ea"/>
                <a:sym typeface="+mn-lt"/>
              </a:rPr>
              <a:t>    struct tasklet_struct *next;</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kern="0" dirty="0">
                <a:latin typeface="微软雅黑" panose="020B0503020204020204" pitchFamily="34" charset="-122"/>
                <a:ea typeface="微软雅黑" panose="020B0503020204020204" pitchFamily="34" charset="-122"/>
                <a:cs typeface="+mn-ea"/>
                <a:sym typeface="+mn-lt"/>
              </a:rPr>
              <a:t>    unsigned long state;</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kern="0" dirty="0">
                <a:latin typeface="微软雅黑" panose="020B0503020204020204" pitchFamily="34" charset="-122"/>
                <a:ea typeface="微软雅黑" panose="020B0503020204020204" pitchFamily="34" charset="-122"/>
                <a:cs typeface="+mn-ea"/>
                <a:sym typeface="+mn-lt"/>
              </a:rPr>
              <a:t>    void (*func) (unsigned long);</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kern="0" dirty="0">
                <a:latin typeface="微软雅黑" panose="020B0503020204020204" pitchFamily="34" charset="-122"/>
                <a:ea typeface="微软雅黑" panose="020B0503020204020204" pitchFamily="34" charset="-122"/>
                <a:cs typeface="+mn-ea"/>
                <a:sym typeface="+mn-lt"/>
              </a:rPr>
              <a:t>     unsigned long data;</a:t>
            </a:r>
            <a:endParaRPr lang="en-US" altLang="zh-CN" sz="1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400" kern="0" dirty="0">
                <a:latin typeface="微软雅黑" panose="020B0503020204020204" pitchFamily="34" charset="-122"/>
                <a:ea typeface="微软雅黑" panose="020B0503020204020204" pitchFamily="34" charset="-122"/>
                <a:cs typeface="+mn-ea"/>
                <a:sym typeface="+mn-lt"/>
              </a:rPr>
              <a:t>}</a:t>
            </a:r>
            <a:endParaRPr lang="en-US" altLang="zh-CN" sz="1400"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02</a:t>
            </a:r>
            <a:endParaRPr lang="zh-CN" altLang="en-US" dirty="0"/>
          </a:p>
        </p:txBody>
      </p:sp>
      <p:sp>
        <p:nvSpPr>
          <p:cNvPr id="3" name="文本占位符 2"/>
          <p:cNvSpPr>
            <a:spLocks noGrp="1"/>
          </p:cNvSpPr>
          <p:nvPr>
            <p:ph type="body" sz="quarter" idx="11"/>
          </p:nvPr>
        </p:nvSpPr>
        <p:spPr/>
        <p:txBody>
          <a:bodyPr/>
          <a:lstStyle/>
          <a:p>
            <a:r>
              <a:rPr lang="zh-CN" altLang="zh-CN" dirty="0"/>
              <a:t>工作队列</a:t>
            </a:r>
            <a:endParaRPr lang="zh-CN" altLang="zh-CN" dirty="0"/>
          </a:p>
        </p:txBody>
      </p:sp>
      <p:sp>
        <p:nvSpPr>
          <p:cNvPr id="4" name="文本框 3"/>
          <p:cNvSpPr txBox="1"/>
          <p:nvPr/>
        </p:nvSpPr>
        <p:spPr>
          <a:xfrm>
            <a:off x="765175" y="1015365"/>
            <a:ext cx="10661015" cy="2453640"/>
          </a:xfrm>
          <a:prstGeom prst="rect">
            <a:avLst/>
          </a:prstGeom>
          <a:noFill/>
        </p:spPr>
        <p:txBody>
          <a:bodyPr wrap="square" rtlCol="0">
            <a:spAutoFit/>
          </a:bodyPr>
          <a:p>
            <a:pPr indent="0">
              <a:lnSpc>
                <a:spcPct val="150000"/>
              </a:lnSpc>
              <a:spcBef>
                <a:spcPts val="600"/>
              </a:spcBef>
              <a:buFont typeface="Wingdings" panose="05000000000000000000" charset="0"/>
              <a:buNone/>
            </a:pPr>
            <a:r>
              <a:rPr lang="en-US" altLang="zh-CN" sz="2000" kern="0" dirty="0">
                <a:latin typeface="微软雅黑" panose="020B0503020204020204" pitchFamily="34" charset="-122"/>
                <a:ea typeface="微软雅黑" panose="020B0503020204020204" pitchFamily="34" charset="-122"/>
                <a:cs typeface="+mn-ea"/>
                <a:sym typeface="+mn-lt"/>
              </a:rPr>
              <a:t>  </a:t>
            </a:r>
            <a:r>
              <a:rPr lang="zh-CN" altLang="en-US" sz="2000" kern="0" dirty="0">
                <a:latin typeface="微软雅黑" panose="020B0503020204020204" pitchFamily="34" charset="-122"/>
                <a:ea typeface="微软雅黑" panose="020B0503020204020204" pitchFamily="34" charset="-122"/>
                <a:cs typeface="+mn-ea"/>
                <a:sym typeface="+mn-lt"/>
              </a:rPr>
              <a:t>中断处理程序的上半部分运行在中断上下文中，这意味着他不和任何进程关联。由于没有进程关联，代码就不能阻塞或者睡眠。工作队列运行在进程上下文中，并具有内核线程具备的能力。他有一个丰富的函数集，用于创建，调度，撤销进程等</a:t>
            </a:r>
            <a:r>
              <a:rPr lang="en-US" altLang="zh-CN" sz="2000" kern="0" dirty="0">
                <a:latin typeface="微软雅黑" panose="020B0503020204020204" pitchFamily="34" charset="-122"/>
                <a:ea typeface="微软雅黑" panose="020B0503020204020204" pitchFamily="34" charset="-122"/>
                <a:cs typeface="+mn-ea"/>
                <a:sym typeface="+mn-lt"/>
              </a:rPr>
              <a:t>.</a:t>
            </a:r>
            <a:r>
              <a:rPr lang="zh-CN" altLang="en-US" sz="2000" kern="0" dirty="0">
                <a:latin typeface="微软雅黑" panose="020B0503020204020204" pitchFamily="34" charset="-122"/>
                <a:ea typeface="微软雅黑" panose="020B0503020204020204" pitchFamily="34" charset="-122"/>
                <a:cs typeface="+mn-ea"/>
                <a:sym typeface="+mn-lt"/>
              </a:rPr>
              <a:t>每个工作队列都有一个数组，数组  项的数目与系统中处理器的数目相等。</a:t>
            </a:r>
            <a:endParaRPr lang="zh-CN" altLang="en-US" sz="2000" kern="0" dirty="0">
              <a:latin typeface="微软雅黑" panose="020B0503020204020204" pitchFamily="34" charset="-122"/>
              <a:ea typeface="微软雅黑" panose="020B0503020204020204" pitchFamily="34" charset="-122"/>
              <a:cs typeface="+mn-ea"/>
              <a:sym typeface="+mn-lt"/>
            </a:endParaRPr>
          </a:p>
          <a:p>
            <a:pPr indent="0">
              <a:lnSpc>
                <a:spcPct val="150000"/>
              </a:lnSpc>
              <a:spcBef>
                <a:spcPts val="600"/>
              </a:spcBef>
              <a:buFont typeface="Wingdings" panose="05000000000000000000" charset="0"/>
              <a:buNone/>
            </a:pPr>
            <a:r>
              <a:rPr lang="zh-CN" altLang="en-US" sz="2000" kern="0" dirty="0">
                <a:latin typeface="微软雅黑" panose="020B0503020204020204" pitchFamily="34" charset="-122"/>
                <a:ea typeface="微软雅黑" panose="020B0503020204020204" pitchFamily="34" charset="-122"/>
                <a:cs typeface="+mn-ea"/>
                <a:sym typeface="+mn-lt"/>
              </a:rPr>
              <a:t> </a:t>
            </a:r>
            <a:endParaRPr lang="en-US" altLang="zh-CN" sz="1600" kern="0" dirty="0">
              <a:latin typeface="微软雅黑" panose="020B0503020204020204" pitchFamily="34" charset="-122"/>
              <a:ea typeface="微软雅黑" panose="020B0503020204020204" pitchFamily="34" charset="-122"/>
              <a:cs typeface="+mn-ea"/>
              <a:sym typeface="+mn-lt"/>
            </a:endParaRPr>
          </a:p>
        </p:txBody>
      </p:sp>
      <p:sp>
        <p:nvSpPr>
          <p:cNvPr id="6" name="文本框 5"/>
          <p:cNvSpPr txBox="1"/>
          <p:nvPr/>
        </p:nvSpPr>
        <p:spPr>
          <a:xfrm>
            <a:off x="6137910" y="3050540"/>
            <a:ext cx="4951095" cy="3159760"/>
          </a:xfrm>
          <a:prstGeom prst="rect">
            <a:avLst/>
          </a:prstGeom>
          <a:noFill/>
        </p:spPr>
        <p:txBody>
          <a:bodyPr wrap="square" rtlCol="0">
            <a:spAutoFit/>
          </a:bodyPr>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工作结构体</a:t>
            </a:r>
            <a:endParaRPr lang="zh-CN" altLang="en-US"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struct work_struct {</a:t>
            </a:r>
            <a:endParaRPr lang="en-US" altLang="zh-CN"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atomic_long_t data;</a:t>
            </a:r>
            <a:endParaRPr lang="en-US" altLang="zh-CN"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struct list_head entry;</a:t>
            </a:r>
            <a:endParaRPr lang="en-US" altLang="zh-CN"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work_func_t func;</a:t>
            </a:r>
            <a:endParaRPr lang="en-US" altLang="zh-CN"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#define WORK_STRUCT_PENDING 0</a:t>
            </a:r>
            <a:endParaRPr lang="en-US" altLang="zh-CN"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#define WORK_STRUCT_FLAG_MASK (3UL);</a:t>
            </a:r>
            <a:endParaRPr lang="en-US" altLang="zh-CN"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a:t>
            </a:r>
            <a:endParaRPr lang="en-US" altLang="zh-CN" sz="1600" kern="0" dirty="0">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857250" y="3022600"/>
            <a:ext cx="4700270" cy="3502025"/>
          </a:xfrm>
          <a:prstGeom prst="rect">
            <a:avLst/>
          </a:prstGeom>
          <a:noFill/>
        </p:spPr>
        <p:txBody>
          <a:bodyPr wrap="square" rtlCol="0">
            <a:spAutoFit/>
          </a:bodyPr>
          <a:p>
            <a:pPr indent="0">
              <a:lnSpc>
                <a:spcPct val="150000"/>
              </a:lnSpc>
              <a:spcBef>
                <a:spcPts val="600"/>
              </a:spcBef>
              <a:buFont typeface="Wingdings" panose="05000000000000000000" charset="0"/>
              <a:buNone/>
            </a:pPr>
            <a:r>
              <a:rPr lang="zh-CN" altLang="en-US" sz="1600" kern="0" dirty="0">
                <a:latin typeface="微软雅黑" panose="020B0503020204020204" pitchFamily="34" charset="-122"/>
                <a:ea typeface="微软雅黑" panose="020B0503020204020204" pitchFamily="34" charset="-122"/>
                <a:cs typeface="+mn-ea"/>
                <a:sym typeface="+mn-lt"/>
              </a:rPr>
              <a:t>工作队列结构体</a:t>
            </a:r>
            <a:endParaRPr lang="zh-CN" altLang="en-US" sz="1600" kern="0" dirty="0">
              <a:latin typeface="微软雅黑" panose="020B0503020204020204" pitchFamily="34" charset="-122"/>
              <a:ea typeface="微软雅黑" panose="020B0503020204020204" pitchFamily="34" charset="-122"/>
              <a:cs typeface="+mn-ea"/>
              <a:sym typeface="+mn-lt"/>
            </a:endParaRPr>
          </a:p>
          <a:p>
            <a:pPr indent="0">
              <a:lnSpc>
                <a:spcPct val="150000"/>
              </a:lnSpc>
              <a:spcBef>
                <a:spcPts val="600"/>
              </a:spcBef>
              <a:buFont typeface="Wingdings" panose="05000000000000000000" charset="0"/>
              <a:buNone/>
            </a:pPr>
            <a:r>
              <a:rPr lang="en-US" altLang="zh-CN" sz="1600" kern="0" dirty="0">
                <a:latin typeface="微软雅黑" panose="020B0503020204020204" pitchFamily="34" charset="-122"/>
                <a:ea typeface="微软雅黑" panose="020B0503020204020204" pitchFamily="34" charset="-122"/>
                <a:cs typeface="+mn-ea"/>
                <a:sym typeface="+mn-lt"/>
              </a:rPr>
              <a:t> struct workque_struct { </a:t>
            </a:r>
            <a:endParaRPr lang="en-US" altLang="zh-CN" sz="1600" kern="0" dirty="0">
              <a:latin typeface="微软雅黑" panose="020B0503020204020204" pitchFamily="34" charset="-122"/>
              <a:ea typeface="微软雅黑" panose="020B0503020204020204" pitchFamily="34" charset="-122"/>
              <a:cs typeface="+mn-ea"/>
              <a:sym typeface="+mn-lt"/>
            </a:endParaRPr>
          </a:p>
          <a:p>
            <a:pPr indent="0">
              <a:lnSpc>
                <a:spcPct val="150000"/>
              </a:lnSpc>
              <a:spcBef>
                <a:spcPts val="600"/>
              </a:spcBef>
              <a:buFont typeface="Wingdings" panose="05000000000000000000" charset="0"/>
              <a:buNone/>
            </a:pPr>
            <a:r>
              <a:rPr lang="en-US" altLang="zh-CN" sz="1600" kern="0" dirty="0">
                <a:latin typeface="微软雅黑" panose="020B0503020204020204" pitchFamily="34" charset="-122"/>
                <a:ea typeface="微软雅黑" panose="020B0503020204020204" pitchFamily="34" charset="-122"/>
                <a:cs typeface="+mn-ea"/>
                <a:sym typeface="+mn-lt"/>
              </a:rPr>
              <a:t>             struct cpu_workque_struct  *cpu_wq ;</a:t>
            </a:r>
            <a:endParaRPr lang="en-US" altLang="zh-CN" sz="1600" kern="0" dirty="0">
              <a:latin typeface="微软雅黑" panose="020B0503020204020204" pitchFamily="34" charset="-122"/>
              <a:ea typeface="微软雅黑" panose="020B0503020204020204" pitchFamily="34" charset="-122"/>
              <a:cs typeface="+mn-ea"/>
              <a:sym typeface="+mn-lt"/>
            </a:endParaRPr>
          </a:p>
          <a:p>
            <a:pPr indent="0">
              <a:lnSpc>
                <a:spcPct val="150000"/>
              </a:lnSpc>
              <a:spcBef>
                <a:spcPts val="600"/>
              </a:spcBef>
              <a:buFont typeface="Wingdings" panose="05000000000000000000" charset="0"/>
              <a:buNone/>
            </a:pPr>
            <a:r>
              <a:rPr lang="en-US" altLang="zh-CN" sz="1600" kern="0" dirty="0">
                <a:latin typeface="微软雅黑" panose="020B0503020204020204" pitchFamily="34" charset="-122"/>
                <a:ea typeface="微软雅黑" panose="020B0503020204020204" pitchFamily="34" charset="-122"/>
                <a:cs typeface="+mn-ea"/>
                <a:sym typeface="+mn-lt"/>
              </a:rPr>
              <a:t>             struct  list_head list;</a:t>
            </a:r>
            <a:endParaRPr lang="en-US" altLang="zh-CN" sz="1600" kern="0" dirty="0">
              <a:latin typeface="微软雅黑" panose="020B0503020204020204" pitchFamily="34" charset="-122"/>
              <a:ea typeface="微软雅黑" panose="020B0503020204020204" pitchFamily="34" charset="-122"/>
              <a:cs typeface="+mn-ea"/>
              <a:sym typeface="+mn-lt"/>
            </a:endParaRPr>
          </a:p>
          <a:p>
            <a:pPr indent="0">
              <a:lnSpc>
                <a:spcPct val="150000"/>
              </a:lnSpc>
              <a:spcBef>
                <a:spcPts val="600"/>
              </a:spcBef>
              <a:buFont typeface="Wingdings" panose="05000000000000000000" charset="0"/>
              <a:buNone/>
            </a:pPr>
            <a:r>
              <a:rPr lang="en-US" altLang="zh-CN" sz="1600" kern="0" dirty="0">
                <a:latin typeface="微软雅黑" panose="020B0503020204020204" pitchFamily="34" charset="-122"/>
                <a:ea typeface="微软雅黑" panose="020B0503020204020204" pitchFamily="34" charset="-122"/>
                <a:cs typeface="+mn-ea"/>
                <a:sym typeface="+mn-lt"/>
              </a:rPr>
              <a:t>             int  singlethread ;</a:t>
            </a:r>
            <a:endParaRPr lang="en-US" altLang="zh-CN" sz="1600" kern="0" dirty="0">
              <a:latin typeface="微软雅黑" panose="020B0503020204020204" pitchFamily="34" charset="-122"/>
              <a:ea typeface="微软雅黑" panose="020B0503020204020204" pitchFamily="34" charset="-122"/>
              <a:cs typeface="+mn-ea"/>
              <a:sym typeface="+mn-lt"/>
            </a:endParaRPr>
          </a:p>
          <a:p>
            <a:pPr indent="0">
              <a:lnSpc>
                <a:spcPct val="150000"/>
              </a:lnSpc>
              <a:spcBef>
                <a:spcPts val="600"/>
              </a:spcBef>
              <a:buFont typeface="Wingdings" panose="05000000000000000000" charset="0"/>
              <a:buNone/>
            </a:pPr>
            <a:r>
              <a:rPr lang="en-US" altLang="zh-CN" sz="1600" kern="0" dirty="0">
                <a:latin typeface="微软雅黑" panose="020B0503020204020204" pitchFamily="34" charset="-122"/>
                <a:ea typeface="微软雅黑" panose="020B0503020204020204" pitchFamily="34" charset="-122"/>
                <a:cs typeface="+mn-ea"/>
                <a:sym typeface="+mn-lt"/>
              </a:rPr>
              <a:t>             int  freezeable ;</a:t>
            </a:r>
            <a:endParaRPr lang="en-US" altLang="zh-CN" sz="1600" kern="0" dirty="0">
              <a:latin typeface="微软雅黑" panose="020B0503020204020204" pitchFamily="34" charset="-122"/>
              <a:ea typeface="微软雅黑" panose="020B0503020204020204" pitchFamily="34" charset="-122"/>
              <a:cs typeface="+mn-ea"/>
              <a:sym typeface="+mn-lt"/>
            </a:endParaRPr>
          </a:p>
          <a:p>
            <a:pPr indent="0">
              <a:lnSpc>
                <a:spcPct val="150000"/>
              </a:lnSpc>
              <a:spcBef>
                <a:spcPts val="600"/>
              </a:spcBef>
              <a:buFont typeface="Wingdings" panose="05000000000000000000" charset="0"/>
              <a:buNone/>
            </a:pPr>
            <a:r>
              <a:rPr lang="en-US" altLang="zh-CN" sz="1600" kern="0" dirty="0">
                <a:latin typeface="微软雅黑" panose="020B0503020204020204" pitchFamily="34" charset="-122"/>
                <a:ea typeface="微软雅黑" panose="020B0503020204020204" pitchFamily="34" charset="-122"/>
                <a:cs typeface="+mn-ea"/>
                <a:sym typeface="+mn-lt"/>
              </a:rPr>
              <a:t>} </a:t>
            </a:r>
            <a:endParaRPr lang="en-US" altLang="zh-CN"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zh-CN" altLang="en-US" sz="1600"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02</a:t>
            </a:r>
            <a:endParaRPr lang="zh-CN" altLang="en-US" dirty="0"/>
          </a:p>
        </p:txBody>
      </p:sp>
      <p:sp>
        <p:nvSpPr>
          <p:cNvPr id="3" name="文本占位符 2"/>
          <p:cNvSpPr>
            <a:spLocks noGrp="1"/>
          </p:cNvSpPr>
          <p:nvPr>
            <p:ph type="body" sz="quarter" idx="11"/>
          </p:nvPr>
        </p:nvSpPr>
        <p:spPr/>
        <p:txBody>
          <a:bodyPr/>
          <a:lstStyle/>
          <a:p>
            <a:r>
              <a:rPr lang="zh-CN" altLang="zh-CN" dirty="0"/>
              <a:t>工作队列</a:t>
            </a:r>
            <a:endParaRPr lang="zh-CN" altLang="zh-CN" dirty="0"/>
          </a:p>
        </p:txBody>
      </p:sp>
      <p:sp>
        <p:nvSpPr>
          <p:cNvPr id="4" name="圆角矩形 3"/>
          <p:cNvSpPr/>
          <p:nvPr/>
        </p:nvSpPr>
        <p:spPr>
          <a:xfrm>
            <a:off x="2564130" y="1114425"/>
            <a:ext cx="1106805" cy="553720"/>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lnSpc>
                <a:spcPct val="130000"/>
              </a:lnSpc>
            </a:pPr>
            <a:r>
              <a:rPr lang="zh-CN" altLang="en-US" sz="2000" dirty="0">
                <a:latin typeface="微软雅黑" panose="020B0503020204020204" pitchFamily="34" charset="-122"/>
                <a:ea typeface="微软雅黑" panose="020B0503020204020204" pitchFamily="34" charset="-122"/>
              </a:rPr>
              <a:t>开始</a:t>
            </a:r>
            <a:endParaRPr lang="zh-CN" altLang="en-US" sz="1200" dirty="0">
              <a:latin typeface="微软雅黑" panose="020B0503020204020204" pitchFamily="34" charset="-122"/>
              <a:ea typeface="微软雅黑" panose="020B0503020204020204" pitchFamily="34" charset="-122"/>
            </a:endParaRPr>
          </a:p>
        </p:txBody>
      </p:sp>
      <p:sp>
        <p:nvSpPr>
          <p:cNvPr id="5" name="矩形 4"/>
          <p:cNvSpPr/>
          <p:nvPr/>
        </p:nvSpPr>
        <p:spPr>
          <a:xfrm>
            <a:off x="1879600" y="2023110"/>
            <a:ext cx="2475865" cy="1121410"/>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lnSpc>
                <a:spcPct val="130000"/>
              </a:lnSpc>
            </a:pPr>
            <a:r>
              <a:rPr lang="en-US" altLang="zh-CN" sz="1200" dirty="0">
                <a:latin typeface="微软雅黑" panose="020B0503020204020204" pitchFamily="34" charset="-122"/>
                <a:ea typeface="微软雅黑" panose="020B0503020204020204" pitchFamily="34" charset="-122"/>
              </a:rPr>
              <a:t>creat_workqueue() or creat_workque_singlethread()</a:t>
            </a:r>
            <a:endParaRPr lang="en-US" altLang="zh-CN" sz="1200" dirty="0">
              <a:latin typeface="微软雅黑" panose="020B0503020204020204" pitchFamily="34" charset="-122"/>
              <a:ea typeface="微软雅黑" panose="020B0503020204020204" pitchFamily="34" charset="-122"/>
            </a:endParaRPr>
          </a:p>
          <a:p>
            <a:pPr algn="ctr">
              <a:lnSpc>
                <a:spcPct val="130000"/>
              </a:lnSpc>
            </a:pPr>
            <a:r>
              <a:rPr lang="zh-CN" altLang="en-US" sz="1200" dirty="0">
                <a:latin typeface="微软雅黑" panose="020B0503020204020204" pitchFamily="34" charset="-122"/>
                <a:ea typeface="微软雅黑" panose="020B0503020204020204" pitchFamily="34" charset="-122"/>
              </a:rPr>
              <a:t>创建工作线程</a:t>
            </a:r>
            <a:endParaRPr lang="zh-CN" altLang="en-US" sz="1200" dirty="0">
              <a:latin typeface="微软雅黑" panose="020B0503020204020204" pitchFamily="34" charset="-122"/>
              <a:ea typeface="微软雅黑" panose="020B0503020204020204" pitchFamily="34" charset="-122"/>
            </a:endParaRPr>
          </a:p>
        </p:txBody>
      </p:sp>
      <p:sp>
        <p:nvSpPr>
          <p:cNvPr id="8" name="矩形 7"/>
          <p:cNvSpPr/>
          <p:nvPr/>
        </p:nvSpPr>
        <p:spPr>
          <a:xfrm>
            <a:off x="1879600" y="3498215"/>
            <a:ext cx="2475865" cy="1121410"/>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lnSpc>
                <a:spcPct val="130000"/>
              </a:lnSpc>
            </a:pPr>
            <a:r>
              <a:rPr lang="en-US" altLang="zh-CN" sz="1200" dirty="0">
                <a:latin typeface="微软雅黑" panose="020B0503020204020204" pitchFamily="34" charset="-122"/>
                <a:ea typeface="微软雅黑" panose="020B0503020204020204" pitchFamily="34" charset="-122"/>
              </a:rPr>
              <a:t>queue_work()</a:t>
            </a:r>
            <a:r>
              <a:rPr lang="zh-CN" altLang="en-US"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p>
            <a:pPr algn="ctr">
              <a:lnSpc>
                <a:spcPct val="130000"/>
              </a:lnSpc>
            </a:pPr>
            <a:r>
              <a:rPr lang="en-US" altLang="zh-CN" sz="1200" dirty="0">
                <a:latin typeface="微软雅黑" panose="020B0503020204020204" pitchFamily="34" charset="-122"/>
                <a:ea typeface="微软雅黑" panose="020B0503020204020204" pitchFamily="34" charset="-122"/>
              </a:rPr>
              <a:t>queue_delayed_work();</a:t>
            </a:r>
            <a:endParaRPr lang="en-US" altLang="zh-CN" sz="1200" dirty="0">
              <a:latin typeface="微软雅黑" panose="020B0503020204020204" pitchFamily="34" charset="-122"/>
              <a:ea typeface="微软雅黑" panose="020B0503020204020204" pitchFamily="34" charset="-122"/>
            </a:endParaRPr>
          </a:p>
          <a:p>
            <a:pPr algn="ctr">
              <a:lnSpc>
                <a:spcPct val="130000"/>
              </a:lnSpc>
            </a:pPr>
            <a:r>
              <a:rPr lang="zh-CN" altLang="en-US" sz="1200" dirty="0">
                <a:latin typeface="微软雅黑" panose="020B0503020204020204" pitchFamily="34" charset="-122"/>
                <a:ea typeface="微软雅黑" panose="020B0503020204020204" pitchFamily="34" charset="-122"/>
              </a:rPr>
              <a:t>向一个工作队列添加工作实例</a:t>
            </a:r>
            <a:endParaRPr lang="en-US" altLang="zh-CN" sz="1200" dirty="0">
              <a:latin typeface="微软雅黑" panose="020B0503020204020204" pitchFamily="34" charset="-122"/>
              <a:ea typeface="微软雅黑" panose="020B0503020204020204" pitchFamily="34" charset="-122"/>
            </a:endParaRPr>
          </a:p>
        </p:txBody>
      </p:sp>
      <p:sp>
        <p:nvSpPr>
          <p:cNvPr id="9" name="矩形 8"/>
          <p:cNvSpPr/>
          <p:nvPr/>
        </p:nvSpPr>
        <p:spPr>
          <a:xfrm>
            <a:off x="6024245" y="1936750"/>
            <a:ext cx="2475865" cy="1121410"/>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lnSpc>
                <a:spcPct val="130000"/>
              </a:lnSpc>
            </a:pPr>
            <a:r>
              <a:rPr lang="en-US" altLang="zh-CN" sz="1200" dirty="0">
                <a:latin typeface="微软雅黑" panose="020B0503020204020204" pitchFamily="34" charset="-122"/>
                <a:ea typeface="微软雅黑" panose="020B0503020204020204" pitchFamily="34" charset="-122"/>
              </a:rPr>
              <a:t>run_workqueue();</a:t>
            </a:r>
            <a:r>
              <a:rPr lang="zh-CN" altLang="en-US" sz="1200" dirty="0">
                <a:latin typeface="微软雅黑" panose="020B0503020204020204" pitchFamily="34" charset="-122"/>
                <a:ea typeface="微软雅黑" panose="020B0503020204020204" pitchFamily="34" charset="-122"/>
              </a:rPr>
              <a:t>实际完成延迟到此的工作</a:t>
            </a:r>
            <a:endParaRPr lang="zh-CN" altLang="en-US" sz="1200" dirty="0">
              <a:latin typeface="微软雅黑" panose="020B0503020204020204" pitchFamily="34" charset="-122"/>
              <a:ea typeface="微软雅黑" panose="020B0503020204020204" pitchFamily="34" charset="-122"/>
            </a:endParaRPr>
          </a:p>
        </p:txBody>
      </p:sp>
      <p:sp>
        <p:nvSpPr>
          <p:cNvPr id="10" name="圆角矩形 9"/>
          <p:cNvSpPr/>
          <p:nvPr/>
        </p:nvSpPr>
        <p:spPr>
          <a:xfrm>
            <a:off x="6708775" y="3782060"/>
            <a:ext cx="1106805" cy="553720"/>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lnSpc>
                <a:spcPct val="130000"/>
              </a:lnSpc>
            </a:pPr>
            <a:r>
              <a:rPr lang="zh-CN" altLang="en-US" sz="1200" dirty="0">
                <a:latin typeface="微软雅黑" panose="020B0503020204020204" pitchFamily="34" charset="-122"/>
                <a:ea typeface="微软雅黑" panose="020B0503020204020204" pitchFamily="34" charset="-122"/>
              </a:rPr>
              <a:t>结束</a:t>
            </a:r>
            <a:endParaRPr lang="zh-CN" altLang="en-US" sz="1200" dirty="0">
              <a:latin typeface="微软雅黑" panose="020B0503020204020204" pitchFamily="34" charset="-122"/>
              <a:ea typeface="微软雅黑" panose="020B0503020204020204" pitchFamily="34" charset="-122"/>
            </a:endParaRPr>
          </a:p>
        </p:txBody>
      </p:sp>
      <p:cxnSp>
        <p:nvCxnSpPr>
          <p:cNvPr id="11" name="直接箭头连接符 10"/>
          <p:cNvCxnSpPr>
            <a:stCxn id="4" idx="2"/>
            <a:endCxn id="5" idx="0"/>
          </p:cNvCxnSpPr>
          <p:nvPr/>
        </p:nvCxnSpPr>
        <p:spPr>
          <a:xfrm>
            <a:off x="3117850" y="1668145"/>
            <a:ext cx="0" cy="3549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5" idx="2"/>
          </p:cNvCxnSpPr>
          <p:nvPr/>
        </p:nvCxnSpPr>
        <p:spPr>
          <a:xfrm>
            <a:off x="3117850" y="3144520"/>
            <a:ext cx="0" cy="3536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8" idx="2"/>
            <a:endCxn id="9" idx="0"/>
          </p:cNvCxnSpPr>
          <p:nvPr/>
        </p:nvCxnSpPr>
        <p:spPr>
          <a:xfrm rot="5400000" flipH="1" flipV="1">
            <a:off x="3848735" y="1205230"/>
            <a:ext cx="2682875" cy="4144645"/>
          </a:xfrm>
          <a:prstGeom prst="bentConnector5">
            <a:avLst>
              <a:gd name="adj1" fmla="val -8876"/>
              <a:gd name="adj2" fmla="val 49992"/>
              <a:gd name="adj3" fmla="val 108876"/>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9" idx="2"/>
          </p:cNvCxnSpPr>
          <p:nvPr/>
        </p:nvCxnSpPr>
        <p:spPr>
          <a:xfrm>
            <a:off x="7262495" y="3058160"/>
            <a:ext cx="0" cy="723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02</a:t>
            </a:r>
            <a:endParaRPr lang="zh-CN" altLang="en-US" dirty="0"/>
          </a:p>
        </p:txBody>
      </p:sp>
      <p:sp>
        <p:nvSpPr>
          <p:cNvPr id="3" name="文本占位符 2"/>
          <p:cNvSpPr>
            <a:spLocks noGrp="1"/>
          </p:cNvSpPr>
          <p:nvPr>
            <p:ph type="body" sz="quarter" idx="11"/>
          </p:nvPr>
        </p:nvSpPr>
        <p:spPr/>
        <p:txBody>
          <a:bodyPr/>
          <a:lstStyle/>
          <a:p>
            <a:r>
              <a:rPr lang="zh-CN" altLang="zh-CN" dirty="0"/>
              <a:t>工作队列</a:t>
            </a:r>
            <a:endParaRPr lang="zh-CN" altLang="zh-CN" dirty="0"/>
          </a:p>
        </p:txBody>
      </p:sp>
      <p:sp>
        <p:nvSpPr>
          <p:cNvPr id="4" name="文本框 3"/>
          <p:cNvSpPr txBox="1"/>
          <p:nvPr/>
        </p:nvSpPr>
        <p:spPr>
          <a:xfrm>
            <a:off x="765175" y="1015365"/>
            <a:ext cx="10661015" cy="2453640"/>
          </a:xfrm>
          <a:prstGeom prst="rect">
            <a:avLst/>
          </a:prstGeom>
          <a:noFill/>
        </p:spPr>
        <p:txBody>
          <a:bodyPr wrap="square" rtlCol="0">
            <a:spAutoFit/>
          </a:bodyPr>
          <a:p>
            <a:pPr indent="0">
              <a:lnSpc>
                <a:spcPct val="150000"/>
              </a:lnSpc>
              <a:spcBef>
                <a:spcPts val="600"/>
              </a:spcBef>
              <a:buFont typeface="Wingdings" panose="05000000000000000000" charset="0"/>
              <a:buNone/>
            </a:pPr>
            <a:r>
              <a:rPr lang="en-US" altLang="zh-CN" sz="2000" kern="0" dirty="0">
                <a:latin typeface="微软雅黑" panose="020B0503020204020204" pitchFamily="34" charset="-122"/>
                <a:ea typeface="微软雅黑" panose="020B0503020204020204" pitchFamily="34" charset="-122"/>
                <a:cs typeface="+mn-ea"/>
                <a:sym typeface="+mn-lt"/>
              </a:rPr>
              <a:t>  </a:t>
            </a:r>
            <a:r>
              <a:rPr lang="zh-CN" altLang="en-US" sz="2000" kern="0" dirty="0">
                <a:latin typeface="微软雅黑" panose="020B0503020204020204" pitchFamily="34" charset="-122"/>
                <a:ea typeface="微软雅黑" panose="020B0503020204020204" pitchFamily="34" charset="-122"/>
                <a:cs typeface="+mn-ea"/>
                <a:sym typeface="+mn-lt"/>
              </a:rPr>
              <a:t>中断处理程序的上半部分运行在中断上下文中，这意味着他不和任何进程关联。由于没有进程关联，代码就不能阻塞或者睡眠。工作队列运行在进程上下文中，并具有内核线程具备的能力。他有一个丰富的函数集，用于创建，调度，撤销进程等</a:t>
            </a:r>
            <a:r>
              <a:rPr lang="en-US" altLang="zh-CN" sz="2000" kern="0" dirty="0">
                <a:latin typeface="微软雅黑" panose="020B0503020204020204" pitchFamily="34" charset="-122"/>
                <a:ea typeface="微软雅黑" panose="020B0503020204020204" pitchFamily="34" charset="-122"/>
                <a:cs typeface="+mn-ea"/>
                <a:sym typeface="+mn-lt"/>
              </a:rPr>
              <a:t>.</a:t>
            </a:r>
            <a:r>
              <a:rPr lang="zh-CN" altLang="en-US" sz="2000" kern="0" dirty="0">
                <a:latin typeface="微软雅黑" panose="020B0503020204020204" pitchFamily="34" charset="-122"/>
                <a:ea typeface="微软雅黑" panose="020B0503020204020204" pitchFamily="34" charset="-122"/>
                <a:cs typeface="+mn-ea"/>
                <a:sym typeface="+mn-lt"/>
              </a:rPr>
              <a:t>每个工作队列都有一个数组，数组  项的数目与系统中处理器的数目相等。</a:t>
            </a:r>
            <a:endParaRPr lang="zh-CN" altLang="en-US" sz="2000" kern="0" dirty="0">
              <a:latin typeface="微软雅黑" panose="020B0503020204020204" pitchFamily="34" charset="-122"/>
              <a:ea typeface="微软雅黑" panose="020B0503020204020204" pitchFamily="34" charset="-122"/>
              <a:cs typeface="+mn-ea"/>
              <a:sym typeface="+mn-lt"/>
            </a:endParaRPr>
          </a:p>
          <a:p>
            <a:pPr indent="0">
              <a:lnSpc>
                <a:spcPct val="150000"/>
              </a:lnSpc>
              <a:spcBef>
                <a:spcPts val="600"/>
              </a:spcBef>
              <a:buFont typeface="Wingdings" panose="05000000000000000000" charset="0"/>
              <a:buNone/>
            </a:pPr>
            <a:r>
              <a:rPr lang="zh-CN" altLang="en-US" sz="2000" kern="0" dirty="0">
                <a:latin typeface="微软雅黑" panose="020B0503020204020204" pitchFamily="34" charset="-122"/>
                <a:ea typeface="微软雅黑" panose="020B0503020204020204" pitchFamily="34" charset="-122"/>
                <a:cs typeface="+mn-ea"/>
                <a:sym typeface="+mn-lt"/>
              </a:rPr>
              <a:t> </a:t>
            </a:r>
            <a:endParaRPr lang="en-US" altLang="zh-CN" sz="1600" kern="0" dirty="0">
              <a:latin typeface="微软雅黑" panose="020B0503020204020204" pitchFamily="34" charset="-122"/>
              <a:ea typeface="微软雅黑" panose="020B0503020204020204" pitchFamily="34" charset="-122"/>
              <a:cs typeface="+mn-ea"/>
              <a:sym typeface="+mn-lt"/>
            </a:endParaRPr>
          </a:p>
        </p:txBody>
      </p:sp>
      <p:sp>
        <p:nvSpPr>
          <p:cNvPr id="6" name="文本框 5"/>
          <p:cNvSpPr txBox="1"/>
          <p:nvPr/>
        </p:nvSpPr>
        <p:spPr>
          <a:xfrm>
            <a:off x="6137910" y="3050540"/>
            <a:ext cx="4951095" cy="3159760"/>
          </a:xfrm>
          <a:prstGeom prst="rect">
            <a:avLst/>
          </a:prstGeom>
          <a:noFill/>
        </p:spPr>
        <p:txBody>
          <a:bodyPr wrap="square" rtlCol="0">
            <a:spAutoFit/>
          </a:bodyPr>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工作结构体</a:t>
            </a:r>
            <a:endParaRPr lang="zh-CN" altLang="en-US"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struct work_struct {</a:t>
            </a:r>
            <a:endParaRPr lang="en-US" altLang="zh-CN"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atomic_long_t data;</a:t>
            </a:r>
            <a:endParaRPr lang="en-US" altLang="zh-CN"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struct list_head entry;</a:t>
            </a:r>
            <a:endParaRPr lang="en-US" altLang="zh-CN"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work_func_t func;</a:t>
            </a:r>
            <a:endParaRPr lang="en-US" altLang="zh-CN"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#define WORK_STRUCT_PENDING 0</a:t>
            </a:r>
            <a:endParaRPr lang="en-US" altLang="zh-CN"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#define WORK_STRUCT_FLAG_MASK (3UL);</a:t>
            </a:r>
            <a:endParaRPr lang="en-US" altLang="zh-CN"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a:t>
            </a:r>
            <a:endParaRPr lang="en-US" altLang="zh-CN" sz="1600" kern="0" dirty="0">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857250" y="3022600"/>
            <a:ext cx="4700270" cy="3502025"/>
          </a:xfrm>
          <a:prstGeom prst="rect">
            <a:avLst/>
          </a:prstGeom>
          <a:noFill/>
        </p:spPr>
        <p:txBody>
          <a:bodyPr wrap="square" rtlCol="0">
            <a:spAutoFit/>
          </a:bodyPr>
          <a:p>
            <a:pPr indent="0">
              <a:lnSpc>
                <a:spcPct val="150000"/>
              </a:lnSpc>
              <a:spcBef>
                <a:spcPts val="600"/>
              </a:spcBef>
              <a:buFont typeface="Wingdings" panose="05000000000000000000" charset="0"/>
              <a:buNone/>
            </a:pPr>
            <a:r>
              <a:rPr lang="zh-CN" altLang="en-US" sz="1600" kern="0" dirty="0">
                <a:latin typeface="微软雅黑" panose="020B0503020204020204" pitchFamily="34" charset="-122"/>
                <a:ea typeface="微软雅黑" panose="020B0503020204020204" pitchFamily="34" charset="-122"/>
                <a:cs typeface="+mn-ea"/>
                <a:sym typeface="+mn-lt"/>
              </a:rPr>
              <a:t>工作队列结构体</a:t>
            </a:r>
            <a:endParaRPr lang="zh-CN" altLang="en-US" sz="1600" kern="0" dirty="0">
              <a:latin typeface="微软雅黑" panose="020B0503020204020204" pitchFamily="34" charset="-122"/>
              <a:ea typeface="微软雅黑" panose="020B0503020204020204" pitchFamily="34" charset="-122"/>
              <a:cs typeface="+mn-ea"/>
              <a:sym typeface="+mn-lt"/>
            </a:endParaRPr>
          </a:p>
          <a:p>
            <a:pPr indent="0">
              <a:lnSpc>
                <a:spcPct val="150000"/>
              </a:lnSpc>
              <a:spcBef>
                <a:spcPts val="600"/>
              </a:spcBef>
              <a:buFont typeface="Wingdings" panose="05000000000000000000" charset="0"/>
              <a:buNone/>
            </a:pPr>
            <a:r>
              <a:rPr lang="en-US" altLang="zh-CN" sz="1600" kern="0" dirty="0">
                <a:latin typeface="微软雅黑" panose="020B0503020204020204" pitchFamily="34" charset="-122"/>
                <a:ea typeface="微软雅黑" panose="020B0503020204020204" pitchFamily="34" charset="-122"/>
                <a:cs typeface="+mn-ea"/>
                <a:sym typeface="+mn-lt"/>
              </a:rPr>
              <a:t> struct workque_struct { </a:t>
            </a:r>
            <a:endParaRPr lang="en-US" altLang="zh-CN" sz="1600" kern="0" dirty="0">
              <a:latin typeface="微软雅黑" panose="020B0503020204020204" pitchFamily="34" charset="-122"/>
              <a:ea typeface="微软雅黑" panose="020B0503020204020204" pitchFamily="34" charset="-122"/>
              <a:cs typeface="+mn-ea"/>
              <a:sym typeface="+mn-lt"/>
            </a:endParaRPr>
          </a:p>
          <a:p>
            <a:pPr indent="0">
              <a:lnSpc>
                <a:spcPct val="150000"/>
              </a:lnSpc>
              <a:spcBef>
                <a:spcPts val="600"/>
              </a:spcBef>
              <a:buFont typeface="Wingdings" panose="05000000000000000000" charset="0"/>
              <a:buNone/>
            </a:pPr>
            <a:r>
              <a:rPr lang="en-US" altLang="zh-CN" sz="1600" kern="0" dirty="0">
                <a:latin typeface="微软雅黑" panose="020B0503020204020204" pitchFamily="34" charset="-122"/>
                <a:ea typeface="微软雅黑" panose="020B0503020204020204" pitchFamily="34" charset="-122"/>
                <a:cs typeface="+mn-ea"/>
                <a:sym typeface="+mn-lt"/>
              </a:rPr>
              <a:t>             struct cpu_workque_struct  *cpu_wq ;</a:t>
            </a:r>
            <a:endParaRPr lang="en-US" altLang="zh-CN" sz="1600" kern="0" dirty="0">
              <a:latin typeface="微软雅黑" panose="020B0503020204020204" pitchFamily="34" charset="-122"/>
              <a:ea typeface="微软雅黑" panose="020B0503020204020204" pitchFamily="34" charset="-122"/>
              <a:cs typeface="+mn-ea"/>
              <a:sym typeface="+mn-lt"/>
            </a:endParaRPr>
          </a:p>
          <a:p>
            <a:pPr indent="0">
              <a:lnSpc>
                <a:spcPct val="150000"/>
              </a:lnSpc>
              <a:spcBef>
                <a:spcPts val="600"/>
              </a:spcBef>
              <a:buFont typeface="Wingdings" panose="05000000000000000000" charset="0"/>
              <a:buNone/>
            </a:pPr>
            <a:r>
              <a:rPr lang="en-US" altLang="zh-CN" sz="1600" kern="0" dirty="0">
                <a:latin typeface="微软雅黑" panose="020B0503020204020204" pitchFamily="34" charset="-122"/>
                <a:ea typeface="微软雅黑" panose="020B0503020204020204" pitchFamily="34" charset="-122"/>
                <a:cs typeface="+mn-ea"/>
                <a:sym typeface="+mn-lt"/>
              </a:rPr>
              <a:t>             struct  list_head list;</a:t>
            </a:r>
            <a:endParaRPr lang="en-US" altLang="zh-CN" sz="1600" kern="0" dirty="0">
              <a:latin typeface="微软雅黑" panose="020B0503020204020204" pitchFamily="34" charset="-122"/>
              <a:ea typeface="微软雅黑" panose="020B0503020204020204" pitchFamily="34" charset="-122"/>
              <a:cs typeface="+mn-ea"/>
              <a:sym typeface="+mn-lt"/>
            </a:endParaRPr>
          </a:p>
          <a:p>
            <a:pPr indent="0">
              <a:lnSpc>
                <a:spcPct val="150000"/>
              </a:lnSpc>
              <a:spcBef>
                <a:spcPts val="600"/>
              </a:spcBef>
              <a:buFont typeface="Wingdings" panose="05000000000000000000" charset="0"/>
              <a:buNone/>
            </a:pPr>
            <a:r>
              <a:rPr lang="en-US" altLang="zh-CN" sz="1600" kern="0" dirty="0">
                <a:latin typeface="微软雅黑" panose="020B0503020204020204" pitchFamily="34" charset="-122"/>
                <a:ea typeface="微软雅黑" panose="020B0503020204020204" pitchFamily="34" charset="-122"/>
                <a:cs typeface="+mn-ea"/>
                <a:sym typeface="+mn-lt"/>
              </a:rPr>
              <a:t>             int  singlethread ;</a:t>
            </a:r>
            <a:endParaRPr lang="en-US" altLang="zh-CN" sz="1600" kern="0" dirty="0">
              <a:latin typeface="微软雅黑" panose="020B0503020204020204" pitchFamily="34" charset="-122"/>
              <a:ea typeface="微软雅黑" panose="020B0503020204020204" pitchFamily="34" charset="-122"/>
              <a:cs typeface="+mn-ea"/>
              <a:sym typeface="+mn-lt"/>
            </a:endParaRPr>
          </a:p>
          <a:p>
            <a:pPr indent="0">
              <a:lnSpc>
                <a:spcPct val="150000"/>
              </a:lnSpc>
              <a:spcBef>
                <a:spcPts val="600"/>
              </a:spcBef>
              <a:buFont typeface="Wingdings" panose="05000000000000000000" charset="0"/>
              <a:buNone/>
            </a:pPr>
            <a:r>
              <a:rPr lang="en-US" altLang="zh-CN" sz="1600" kern="0" dirty="0">
                <a:latin typeface="微软雅黑" panose="020B0503020204020204" pitchFamily="34" charset="-122"/>
                <a:ea typeface="微软雅黑" panose="020B0503020204020204" pitchFamily="34" charset="-122"/>
                <a:cs typeface="+mn-ea"/>
                <a:sym typeface="+mn-lt"/>
              </a:rPr>
              <a:t>             int  freezeable ;</a:t>
            </a:r>
            <a:endParaRPr lang="en-US" altLang="zh-CN" sz="1600" kern="0" dirty="0">
              <a:latin typeface="微软雅黑" panose="020B0503020204020204" pitchFamily="34" charset="-122"/>
              <a:ea typeface="微软雅黑" panose="020B0503020204020204" pitchFamily="34" charset="-122"/>
              <a:cs typeface="+mn-ea"/>
              <a:sym typeface="+mn-lt"/>
            </a:endParaRPr>
          </a:p>
          <a:p>
            <a:pPr indent="0">
              <a:lnSpc>
                <a:spcPct val="150000"/>
              </a:lnSpc>
              <a:spcBef>
                <a:spcPts val="600"/>
              </a:spcBef>
              <a:buFont typeface="Wingdings" panose="05000000000000000000" charset="0"/>
              <a:buNone/>
            </a:pPr>
            <a:r>
              <a:rPr lang="en-US" altLang="zh-CN" sz="1600" kern="0" dirty="0">
                <a:latin typeface="微软雅黑" panose="020B0503020204020204" pitchFamily="34" charset="-122"/>
                <a:ea typeface="微软雅黑" panose="020B0503020204020204" pitchFamily="34" charset="-122"/>
                <a:cs typeface="+mn-ea"/>
                <a:sym typeface="+mn-lt"/>
              </a:rPr>
              <a:t>} </a:t>
            </a:r>
            <a:endParaRPr lang="en-US" altLang="zh-CN"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zh-CN" altLang="en-US" sz="1600"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02</a:t>
            </a:r>
            <a:endParaRPr lang="zh-CN" altLang="en-US" dirty="0"/>
          </a:p>
        </p:txBody>
      </p:sp>
      <p:sp>
        <p:nvSpPr>
          <p:cNvPr id="3" name="文本占位符 2"/>
          <p:cNvSpPr>
            <a:spLocks noGrp="1"/>
          </p:cNvSpPr>
          <p:nvPr>
            <p:ph type="body" sz="quarter" idx="11"/>
          </p:nvPr>
        </p:nvSpPr>
        <p:spPr/>
        <p:txBody>
          <a:bodyPr/>
          <a:lstStyle/>
          <a:p>
            <a:r>
              <a:rPr lang="zh-CN" altLang="zh-CN" dirty="0"/>
              <a:t>工作队列</a:t>
            </a:r>
            <a:endParaRPr lang="zh-CN" altLang="zh-CN" dirty="0"/>
          </a:p>
        </p:txBody>
      </p:sp>
      <p:sp>
        <p:nvSpPr>
          <p:cNvPr id="4" name="文本框 3"/>
          <p:cNvSpPr txBox="1"/>
          <p:nvPr/>
        </p:nvSpPr>
        <p:spPr>
          <a:xfrm>
            <a:off x="765175" y="1015365"/>
            <a:ext cx="10661015" cy="2453640"/>
          </a:xfrm>
          <a:prstGeom prst="rect">
            <a:avLst/>
          </a:prstGeom>
          <a:noFill/>
        </p:spPr>
        <p:txBody>
          <a:bodyPr wrap="square" rtlCol="0">
            <a:spAutoFit/>
          </a:bodyPr>
          <a:p>
            <a:pPr indent="0">
              <a:lnSpc>
                <a:spcPct val="150000"/>
              </a:lnSpc>
              <a:spcBef>
                <a:spcPts val="600"/>
              </a:spcBef>
              <a:buFont typeface="Wingdings" panose="05000000000000000000" charset="0"/>
              <a:buNone/>
            </a:pPr>
            <a:r>
              <a:rPr lang="en-US" altLang="zh-CN" sz="2000" kern="0" dirty="0">
                <a:latin typeface="微软雅黑" panose="020B0503020204020204" pitchFamily="34" charset="-122"/>
                <a:ea typeface="微软雅黑" panose="020B0503020204020204" pitchFamily="34" charset="-122"/>
                <a:cs typeface="+mn-ea"/>
                <a:sym typeface="+mn-lt"/>
              </a:rPr>
              <a:t>  </a:t>
            </a:r>
            <a:r>
              <a:rPr lang="zh-CN" altLang="en-US" sz="2000" kern="0" dirty="0">
                <a:latin typeface="微软雅黑" panose="020B0503020204020204" pitchFamily="34" charset="-122"/>
                <a:ea typeface="微软雅黑" panose="020B0503020204020204" pitchFamily="34" charset="-122"/>
                <a:cs typeface="+mn-ea"/>
                <a:sym typeface="+mn-lt"/>
              </a:rPr>
              <a:t>中断处理程序的上半部分运行在中断上下文中，这意味着他不和任何进程关联。由于没有进程关联，代码就不能阻塞或者睡眠。工作队列运行在进程上下文中，并具有内核线程具备的能力。他有一个丰富的函数集，用于创建，调度，撤销进程等</a:t>
            </a:r>
            <a:r>
              <a:rPr lang="en-US" altLang="zh-CN" sz="2000" kern="0" dirty="0">
                <a:latin typeface="微软雅黑" panose="020B0503020204020204" pitchFamily="34" charset="-122"/>
                <a:ea typeface="微软雅黑" panose="020B0503020204020204" pitchFamily="34" charset="-122"/>
                <a:cs typeface="+mn-ea"/>
                <a:sym typeface="+mn-lt"/>
              </a:rPr>
              <a:t>.</a:t>
            </a:r>
            <a:r>
              <a:rPr lang="zh-CN" altLang="en-US" sz="2000" kern="0" dirty="0">
                <a:latin typeface="微软雅黑" panose="020B0503020204020204" pitchFamily="34" charset="-122"/>
                <a:ea typeface="微软雅黑" panose="020B0503020204020204" pitchFamily="34" charset="-122"/>
                <a:cs typeface="+mn-ea"/>
                <a:sym typeface="+mn-lt"/>
              </a:rPr>
              <a:t>每个工作队列都有一个数组，数组  项的数目与系统中处理器的数目相等。</a:t>
            </a:r>
            <a:endParaRPr lang="zh-CN" altLang="en-US" sz="2000" kern="0" dirty="0">
              <a:latin typeface="微软雅黑" panose="020B0503020204020204" pitchFamily="34" charset="-122"/>
              <a:ea typeface="微软雅黑" panose="020B0503020204020204" pitchFamily="34" charset="-122"/>
              <a:cs typeface="+mn-ea"/>
              <a:sym typeface="+mn-lt"/>
            </a:endParaRPr>
          </a:p>
          <a:p>
            <a:pPr indent="0">
              <a:lnSpc>
                <a:spcPct val="150000"/>
              </a:lnSpc>
              <a:spcBef>
                <a:spcPts val="600"/>
              </a:spcBef>
              <a:buFont typeface="Wingdings" panose="05000000000000000000" charset="0"/>
              <a:buNone/>
            </a:pPr>
            <a:r>
              <a:rPr lang="zh-CN" altLang="en-US" sz="2000" kern="0" dirty="0">
                <a:latin typeface="微软雅黑" panose="020B0503020204020204" pitchFamily="34" charset="-122"/>
                <a:ea typeface="微软雅黑" panose="020B0503020204020204" pitchFamily="34" charset="-122"/>
                <a:cs typeface="+mn-ea"/>
                <a:sym typeface="+mn-lt"/>
              </a:rPr>
              <a:t> </a:t>
            </a:r>
            <a:endParaRPr lang="en-US" altLang="zh-CN" sz="1600" kern="0" dirty="0">
              <a:latin typeface="微软雅黑" panose="020B0503020204020204" pitchFamily="34" charset="-122"/>
              <a:ea typeface="微软雅黑" panose="020B0503020204020204" pitchFamily="34" charset="-122"/>
              <a:cs typeface="+mn-ea"/>
              <a:sym typeface="+mn-lt"/>
            </a:endParaRPr>
          </a:p>
        </p:txBody>
      </p:sp>
      <p:sp>
        <p:nvSpPr>
          <p:cNvPr id="6" name="文本框 5"/>
          <p:cNvSpPr txBox="1"/>
          <p:nvPr/>
        </p:nvSpPr>
        <p:spPr>
          <a:xfrm>
            <a:off x="6137910" y="3050540"/>
            <a:ext cx="4951095" cy="3159760"/>
          </a:xfrm>
          <a:prstGeom prst="rect">
            <a:avLst/>
          </a:prstGeom>
          <a:noFill/>
        </p:spPr>
        <p:txBody>
          <a:bodyPr wrap="square" rtlCol="0">
            <a:spAutoFit/>
          </a:bodyPr>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工作结构体</a:t>
            </a:r>
            <a:endParaRPr lang="zh-CN" altLang="en-US"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struct work_struct {</a:t>
            </a:r>
            <a:endParaRPr lang="en-US" altLang="zh-CN"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atomic_long_t data;</a:t>
            </a:r>
            <a:endParaRPr lang="en-US" altLang="zh-CN"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struct list_head entry;</a:t>
            </a:r>
            <a:endParaRPr lang="en-US" altLang="zh-CN"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work_func_t func;</a:t>
            </a:r>
            <a:endParaRPr lang="en-US" altLang="zh-CN"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#define WORK_STRUCT_PENDING 0</a:t>
            </a:r>
            <a:endParaRPr lang="en-US" altLang="zh-CN"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#define WORK_STRUCT_FLAG_MASK (3UL);</a:t>
            </a:r>
            <a:endParaRPr lang="en-US" altLang="zh-CN"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a:t>
            </a:r>
            <a:endParaRPr lang="en-US" altLang="zh-CN" sz="1600" kern="0" dirty="0">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857250" y="3022600"/>
            <a:ext cx="4700270" cy="3502025"/>
          </a:xfrm>
          <a:prstGeom prst="rect">
            <a:avLst/>
          </a:prstGeom>
          <a:noFill/>
        </p:spPr>
        <p:txBody>
          <a:bodyPr wrap="square" rtlCol="0">
            <a:spAutoFit/>
          </a:bodyPr>
          <a:p>
            <a:pPr indent="0">
              <a:lnSpc>
                <a:spcPct val="150000"/>
              </a:lnSpc>
              <a:spcBef>
                <a:spcPts val="600"/>
              </a:spcBef>
              <a:buFont typeface="Wingdings" panose="05000000000000000000" charset="0"/>
              <a:buNone/>
            </a:pPr>
            <a:r>
              <a:rPr lang="zh-CN" altLang="en-US" sz="1600" kern="0" dirty="0">
                <a:latin typeface="微软雅黑" panose="020B0503020204020204" pitchFamily="34" charset="-122"/>
                <a:ea typeface="微软雅黑" panose="020B0503020204020204" pitchFamily="34" charset="-122"/>
                <a:cs typeface="+mn-ea"/>
                <a:sym typeface="+mn-lt"/>
              </a:rPr>
              <a:t>工作队列结构体</a:t>
            </a:r>
            <a:endParaRPr lang="zh-CN" altLang="en-US" sz="1600" kern="0" dirty="0">
              <a:latin typeface="微软雅黑" panose="020B0503020204020204" pitchFamily="34" charset="-122"/>
              <a:ea typeface="微软雅黑" panose="020B0503020204020204" pitchFamily="34" charset="-122"/>
              <a:cs typeface="+mn-ea"/>
              <a:sym typeface="+mn-lt"/>
            </a:endParaRPr>
          </a:p>
          <a:p>
            <a:pPr indent="0">
              <a:lnSpc>
                <a:spcPct val="150000"/>
              </a:lnSpc>
              <a:spcBef>
                <a:spcPts val="600"/>
              </a:spcBef>
              <a:buFont typeface="Wingdings" panose="05000000000000000000" charset="0"/>
              <a:buNone/>
            </a:pPr>
            <a:r>
              <a:rPr lang="en-US" altLang="zh-CN" sz="1600" kern="0" dirty="0">
                <a:latin typeface="微软雅黑" panose="020B0503020204020204" pitchFamily="34" charset="-122"/>
                <a:ea typeface="微软雅黑" panose="020B0503020204020204" pitchFamily="34" charset="-122"/>
                <a:cs typeface="+mn-ea"/>
                <a:sym typeface="+mn-lt"/>
              </a:rPr>
              <a:t> struct workque_struct { </a:t>
            </a:r>
            <a:endParaRPr lang="en-US" altLang="zh-CN" sz="1600" kern="0" dirty="0">
              <a:latin typeface="微软雅黑" panose="020B0503020204020204" pitchFamily="34" charset="-122"/>
              <a:ea typeface="微软雅黑" panose="020B0503020204020204" pitchFamily="34" charset="-122"/>
              <a:cs typeface="+mn-ea"/>
              <a:sym typeface="+mn-lt"/>
            </a:endParaRPr>
          </a:p>
          <a:p>
            <a:pPr indent="0">
              <a:lnSpc>
                <a:spcPct val="150000"/>
              </a:lnSpc>
              <a:spcBef>
                <a:spcPts val="600"/>
              </a:spcBef>
              <a:buFont typeface="Wingdings" panose="05000000000000000000" charset="0"/>
              <a:buNone/>
            </a:pPr>
            <a:r>
              <a:rPr lang="en-US" altLang="zh-CN" sz="1600" kern="0" dirty="0">
                <a:latin typeface="微软雅黑" panose="020B0503020204020204" pitchFamily="34" charset="-122"/>
                <a:ea typeface="微软雅黑" panose="020B0503020204020204" pitchFamily="34" charset="-122"/>
                <a:cs typeface="+mn-ea"/>
                <a:sym typeface="+mn-lt"/>
              </a:rPr>
              <a:t>             struct cpu_workque_struct  *cpu_wq ;</a:t>
            </a:r>
            <a:endParaRPr lang="en-US" altLang="zh-CN" sz="1600" kern="0" dirty="0">
              <a:latin typeface="微软雅黑" panose="020B0503020204020204" pitchFamily="34" charset="-122"/>
              <a:ea typeface="微软雅黑" panose="020B0503020204020204" pitchFamily="34" charset="-122"/>
              <a:cs typeface="+mn-ea"/>
              <a:sym typeface="+mn-lt"/>
            </a:endParaRPr>
          </a:p>
          <a:p>
            <a:pPr indent="0">
              <a:lnSpc>
                <a:spcPct val="150000"/>
              </a:lnSpc>
              <a:spcBef>
                <a:spcPts val="600"/>
              </a:spcBef>
              <a:buFont typeface="Wingdings" panose="05000000000000000000" charset="0"/>
              <a:buNone/>
            </a:pPr>
            <a:r>
              <a:rPr lang="en-US" altLang="zh-CN" sz="1600" kern="0" dirty="0">
                <a:latin typeface="微软雅黑" panose="020B0503020204020204" pitchFamily="34" charset="-122"/>
                <a:ea typeface="微软雅黑" panose="020B0503020204020204" pitchFamily="34" charset="-122"/>
                <a:cs typeface="+mn-ea"/>
                <a:sym typeface="+mn-lt"/>
              </a:rPr>
              <a:t>             struct  list_head list;</a:t>
            </a:r>
            <a:endParaRPr lang="en-US" altLang="zh-CN" sz="1600" kern="0" dirty="0">
              <a:latin typeface="微软雅黑" panose="020B0503020204020204" pitchFamily="34" charset="-122"/>
              <a:ea typeface="微软雅黑" panose="020B0503020204020204" pitchFamily="34" charset="-122"/>
              <a:cs typeface="+mn-ea"/>
              <a:sym typeface="+mn-lt"/>
            </a:endParaRPr>
          </a:p>
          <a:p>
            <a:pPr indent="0">
              <a:lnSpc>
                <a:spcPct val="150000"/>
              </a:lnSpc>
              <a:spcBef>
                <a:spcPts val="600"/>
              </a:spcBef>
              <a:buFont typeface="Wingdings" panose="05000000000000000000" charset="0"/>
              <a:buNone/>
            </a:pPr>
            <a:r>
              <a:rPr lang="en-US" altLang="zh-CN" sz="1600" kern="0" dirty="0">
                <a:latin typeface="微软雅黑" panose="020B0503020204020204" pitchFamily="34" charset="-122"/>
                <a:ea typeface="微软雅黑" panose="020B0503020204020204" pitchFamily="34" charset="-122"/>
                <a:cs typeface="+mn-ea"/>
                <a:sym typeface="+mn-lt"/>
              </a:rPr>
              <a:t>             int  singlethread ;</a:t>
            </a:r>
            <a:endParaRPr lang="en-US" altLang="zh-CN" sz="1600" kern="0" dirty="0">
              <a:latin typeface="微软雅黑" panose="020B0503020204020204" pitchFamily="34" charset="-122"/>
              <a:ea typeface="微软雅黑" panose="020B0503020204020204" pitchFamily="34" charset="-122"/>
              <a:cs typeface="+mn-ea"/>
              <a:sym typeface="+mn-lt"/>
            </a:endParaRPr>
          </a:p>
          <a:p>
            <a:pPr indent="0">
              <a:lnSpc>
                <a:spcPct val="150000"/>
              </a:lnSpc>
              <a:spcBef>
                <a:spcPts val="600"/>
              </a:spcBef>
              <a:buFont typeface="Wingdings" panose="05000000000000000000" charset="0"/>
              <a:buNone/>
            </a:pPr>
            <a:r>
              <a:rPr lang="en-US" altLang="zh-CN" sz="1600" kern="0" dirty="0">
                <a:latin typeface="微软雅黑" panose="020B0503020204020204" pitchFamily="34" charset="-122"/>
                <a:ea typeface="微软雅黑" panose="020B0503020204020204" pitchFamily="34" charset="-122"/>
                <a:cs typeface="+mn-ea"/>
                <a:sym typeface="+mn-lt"/>
              </a:rPr>
              <a:t>             int  freezeable ;</a:t>
            </a:r>
            <a:endParaRPr lang="en-US" altLang="zh-CN" sz="1600" kern="0" dirty="0">
              <a:latin typeface="微软雅黑" panose="020B0503020204020204" pitchFamily="34" charset="-122"/>
              <a:ea typeface="微软雅黑" panose="020B0503020204020204" pitchFamily="34" charset="-122"/>
              <a:cs typeface="+mn-ea"/>
              <a:sym typeface="+mn-lt"/>
            </a:endParaRPr>
          </a:p>
          <a:p>
            <a:pPr indent="0">
              <a:lnSpc>
                <a:spcPct val="150000"/>
              </a:lnSpc>
              <a:spcBef>
                <a:spcPts val="600"/>
              </a:spcBef>
              <a:buFont typeface="Wingdings" panose="05000000000000000000" charset="0"/>
              <a:buNone/>
            </a:pPr>
            <a:r>
              <a:rPr lang="en-US" altLang="zh-CN" sz="1600" kern="0" dirty="0">
                <a:latin typeface="微软雅黑" panose="020B0503020204020204" pitchFamily="34" charset="-122"/>
                <a:ea typeface="微软雅黑" panose="020B0503020204020204" pitchFamily="34" charset="-122"/>
                <a:cs typeface="+mn-ea"/>
                <a:sym typeface="+mn-lt"/>
              </a:rPr>
              <a:t>} </a:t>
            </a:r>
            <a:endParaRPr lang="en-US" altLang="zh-CN"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zh-CN" altLang="en-US" sz="1600"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03</a:t>
            </a:r>
            <a:endParaRPr lang="zh-CN" altLang="en-US" dirty="0"/>
          </a:p>
        </p:txBody>
      </p:sp>
      <p:sp>
        <p:nvSpPr>
          <p:cNvPr id="3" name="文本占位符 2"/>
          <p:cNvSpPr>
            <a:spLocks noGrp="1"/>
          </p:cNvSpPr>
          <p:nvPr>
            <p:ph type="body" sz="quarter" idx="11"/>
          </p:nvPr>
        </p:nvSpPr>
        <p:spPr>
          <a:xfrm>
            <a:off x="2794000" y="2405380"/>
            <a:ext cx="7515860" cy="914400"/>
          </a:xfrm>
        </p:spPr>
        <p:txBody>
          <a:bodyPr/>
          <a:lstStyle/>
          <a:p>
            <a:r>
              <a:rPr lang="en-US" altLang="zh-CN" dirty="0">
                <a:sym typeface="+mn-ea"/>
              </a:rPr>
              <a:t>Windows</a:t>
            </a:r>
            <a:r>
              <a:rPr lang="zh-CN" altLang="en-US" dirty="0">
                <a:sym typeface="+mn-ea"/>
              </a:rPr>
              <a:t>的中断机制的</a:t>
            </a:r>
            <a:r>
              <a:rPr lang="en-US" altLang="zh-CN" dirty="0">
                <a:sym typeface="+mn-ea"/>
              </a:rPr>
              <a:t>DPC</a:t>
            </a:r>
            <a:endParaRPr lang="en-US" altLang="zh-CN" dirty="0">
              <a:sym typeface="+mn-ea"/>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5737860" y="4496435"/>
            <a:ext cx="4348480" cy="466090"/>
          </a:xfrm>
        </p:spPr>
        <p:txBody>
          <a:bodyPr/>
          <a:lstStyle/>
          <a:p>
            <a:r>
              <a:rPr lang="en-US" altLang="zh-CN" dirty="0" smtClean="0"/>
              <a:t>02 Linux</a:t>
            </a:r>
            <a:r>
              <a:rPr lang="zh-CN" altLang="en-US" dirty="0" smtClean="0"/>
              <a:t>中断处理流程</a:t>
            </a:r>
            <a:endParaRPr lang="zh-CN" altLang="en-US" dirty="0" smtClean="0"/>
          </a:p>
        </p:txBody>
      </p:sp>
      <p:sp>
        <p:nvSpPr>
          <p:cNvPr id="6" name="文本占位符 5"/>
          <p:cNvSpPr>
            <a:spLocks noGrp="1"/>
          </p:cNvSpPr>
          <p:nvPr>
            <p:ph type="body" sz="quarter" idx="15"/>
          </p:nvPr>
        </p:nvSpPr>
        <p:spPr>
          <a:xfrm>
            <a:off x="5737860" y="3743325"/>
            <a:ext cx="4348480" cy="466090"/>
          </a:xfrm>
        </p:spPr>
        <p:txBody>
          <a:bodyPr/>
          <a:lstStyle/>
          <a:p>
            <a:r>
              <a:rPr lang="en-US" altLang="zh-CN" dirty="0" smtClean="0"/>
              <a:t>01 </a:t>
            </a:r>
            <a:r>
              <a:rPr lang="zh-CN" altLang="en-US" dirty="0" smtClean="0"/>
              <a:t>异常</a:t>
            </a:r>
            <a:r>
              <a:rPr lang="en-US" altLang="zh-CN" dirty="0" smtClean="0"/>
              <a:t>&amp;</a:t>
            </a:r>
            <a:r>
              <a:rPr lang="zh-CN" altLang="en-US" dirty="0" smtClean="0"/>
              <a:t>中断</a:t>
            </a:r>
            <a:endParaRPr lang="zh-CN" altLang="en-US" dirty="0" smtClean="0"/>
          </a:p>
        </p:txBody>
      </p:sp>
      <p:sp>
        <p:nvSpPr>
          <p:cNvPr id="7" name="文本占位符 6"/>
          <p:cNvSpPr>
            <a:spLocks noGrp="1"/>
          </p:cNvSpPr>
          <p:nvPr>
            <p:ph type="body" sz="quarter" idx="16"/>
          </p:nvPr>
        </p:nvSpPr>
        <p:spPr>
          <a:xfrm>
            <a:off x="5737860" y="5154295"/>
            <a:ext cx="5583555" cy="466090"/>
          </a:xfrm>
        </p:spPr>
        <p:txBody>
          <a:bodyPr/>
          <a:lstStyle/>
          <a:p>
            <a:r>
              <a:rPr lang="en-US" altLang="zh-CN" dirty="0" smtClean="0"/>
              <a:t>03 </a:t>
            </a:r>
            <a:r>
              <a:rPr lang="en-US" altLang="zh-CN" dirty="0">
                <a:sym typeface="+mn-ea"/>
              </a:rPr>
              <a:t>Windows</a:t>
            </a:r>
            <a:r>
              <a:rPr lang="zh-CN" altLang="en-US" dirty="0">
                <a:sym typeface="+mn-ea"/>
              </a:rPr>
              <a:t>的中断机制的</a:t>
            </a:r>
            <a:r>
              <a:rPr lang="en-US" altLang="zh-CN" dirty="0">
                <a:sym typeface="+mn-ea"/>
              </a:rPr>
              <a:t>DPC</a:t>
            </a:r>
            <a:endParaRPr lang="en-US" altLang="zh-CN" dirty="0">
              <a:sym typeface="+mn-ea"/>
            </a:endParaRPr>
          </a:p>
          <a:p>
            <a:endParaRPr lang="zh-CN" altLang="en-US" dirty="0"/>
          </a:p>
        </p:txBody>
      </p:sp>
      <p:sp>
        <p:nvSpPr>
          <p:cNvPr id="8" name="文本占位符 7"/>
          <p:cNvSpPr>
            <a:spLocks noGrp="1"/>
          </p:cNvSpPr>
          <p:nvPr>
            <p:ph type="body" sz="quarter" idx="10"/>
          </p:nvPr>
        </p:nvSpPr>
        <p:spPr>
          <a:xfrm>
            <a:off x="1981465" y="2828928"/>
            <a:ext cx="1794668" cy="914400"/>
          </a:xfrm>
        </p:spPr>
        <p:txBody>
          <a:bodyPr/>
          <a:lstStyle/>
          <a:p>
            <a:r>
              <a:rPr lang="zh-CN" altLang="en-US" dirty="0"/>
              <a:t>目录</a:t>
            </a:r>
            <a:endParaRPr lang="en-US" altLang="zh-CN" dirty="0"/>
          </a:p>
          <a:p>
            <a:r>
              <a:rPr lang="en-US" altLang="zh-CN" sz="2400" dirty="0"/>
              <a:t>CONTENT</a:t>
            </a:r>
            <a:endParaRPr lang="zh-CN" altLang="en-US" sz="2400" dirty="0"/>
          </a:p>
        </p:txBody>
      </p:sp>
      <p:sp>
        <p:nvSpPr>
          <p:cNvPr id="2" name="文本占位符 6"/>
          <p:cNvSpPr>
            <a:spLocks noGrp="1"/>
          </p:cNvSpPr>
          <p:nvPr/>
        </p:nvSpPr>
        <p:spPr>
          <a:xfrm>
            <a:off x="5737859" y="5812559"/>
            <a:ext cx="3170990" cy="46619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t>04 </a:t>
            </a:r>
            <a:r>
              <a:rPr lang="zh-CN" altLang="en-US" dirty="0">
                <a:cs typeface="+mn-ea"/>
                <a:sym typeface="+mn-lt"/>
              </a:rPr>
              <a:t>参考文献</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03</a:t>
            </a:r>
            <a:endParaRPr lang="zh-CN" altLang="en-US" dirty="0"/>
          </a:p>
        </p:txBody>
      </p:sp>
      <p:sp>
        <p:nvSpPr>
          <p:cNvPr id="3" name="文本占位符 2"/>
          <p:cNvSpPr>
            <a:spLocks noGrp="1"/>
          </p:cNvSpPr>
          <p:nvPr>
            <p:ph type="body" sz="quarter" idx="11"/>
          </p:nvPr>
        </p:nvSpPr>
        <p:spPr>
          <a:xfrm>
            <a:off x="1879600" y="212725"/>
            <a:ext cx="5382895" cy="426720"/>
          </a:xfrm>
        </p:spPr>
        <p:txBody>
          <a:bodyPr/>
          <a:lstStyle/>
          <a:p>
            <a:r>
              <a:rPr lang="en-US" altLang="zh-CN" dirty="0"/>
              <a:t>Windows</a:t>
            </a:r>
            <a:r>
              <a:rPr lang="zh-CN" altLang="en-US" dirty="0"/>
              <a:t>的中断机制中的</a:t>
            </a:r>
            <a:r>
              <a:rPr lang="en-US" altLang="zh-CN" dirty="0"/>
              <a:t>DPC</a:t>
            </a:r>
            <a:endParaRPr lang="zh-CN" altLang="en-US" dirty="0"/>
          </a:p>
        </p:txBody>
      </p:sp>
      <p:pic>
        <p:nvPicPr>
          <p:cNvPr id="7" name="图片 6"/>
          <p:cNvPicPr>
            <a:picLocks noChangeAspect="1"/>
          </p:cNvPicPr>
          <p:nvPr/>
        </p:nvPicPr>
        <p:blipFill>
          <a:blip r:embed="rId1"/>
          <a:stretch>
            <a:fillRect/>
          </a:stretch>
        </p:blipFill>
        <p:spPr>
          <a:xfrm>
            <a:off x="1136650" y="1524635"/>
            <a:ext cx="4578985" cy="3171190"/>
          </a:xfrm>
          <a:prstGeom prst="rect">
            <a:avLst/>
          </a:prstGeom>
        </p:spPr>
      </p:pic>
      <p:sp>
        <p:nvSpPr>
          <p:cNvPr id="8" name="文本框 7"/>
          <p:cNvSpPr txBox="1"/>
          <p:nvPr/>
        </p:nvSpPr>
        <p:spPr>
          <a:xfrm>
            <a:off x="1113155" y="4857115"/>
            <a:ext cx="4602480" cy="408305"/>
          </a:xfrm>
          <a:prstGeom prst="rect">
            <a:avLst/>
          </a:prstGeom>
          <a:noFill/>
        </p:spPr>
        <p:txBody>
          <a:bodyPr wrap="square" rtlCol="0">
            <a:spAutoFit/>
          </a:bodyPr>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Intel x86</a:t>
            </a:r>
            <a:r>
              <a:rPr lang="zh-CN" altLang="en-US" sz="1600" kern="0" dirty="0">
                <a:latin typeface="微软雅黑" panose="020B0503020204020204" pitchFamily="34" charset="-122"/>
                <a:ea typeface="微软雅黑" panose="020B0503020204020204" pitchFamily="34" charset="-122"/>
                <a:cs typeface="+mn-ea"/>
                <a:sym typeface="+mn-lt"/>
              </a:rPr>
              <a:t>系统的</a:t>
            </a:r>
            <a:r>
              <a:rPr lang="en-US" altLang="zh-CN" sz="1600" kern="0" dirty="0">
                <a:latin typeface="微软雅黑" panose="020B0503020204020204" pitchFamily="34" charset="-122"/>
                <a:ea typeface="微软雅黑" panose="020B0503020204020204" pitchFamily="34" charset="-122"/>
                <a:cs typeface="+mn-ea"/>
                <a:sym typeface="+mn-lt"/>
              </a:rPr>
              <a:t>IRQL</a:t>
            </a:r>
            <a:r>
              <a:rPr lang="zh-CN" altLang="en-US" sz="1600" kern="0" dirty="0">
                <a:latin typeface="微软雅黑" panose="020B0503020204020204" pitchFamily="34" charset="-122"/>
                <a:ea typeface="微软雅黑" panose="020B0503020204020204" pitchFamily="34" charset="-122"/>
                <a:cs typeface="+mn-ea"/>
                <a:sym typeface="+mn-lt"/>
              </a:rPr>
              <a:t>分配方案</a:t>
            </a:r>
            <a:endParaRPr lang="zh-CN" altLang="en-US" sz="1600" kern="0" dirty="0">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6296660" y="976630"/>
            <a:ext cx="5405755" cy="4756150"/>
          </a:xfrm>
          <a:prstGeom prst="rect">
            <a:avLst/>
          </a:prstGeom>
          <a:noFill/>
        </p:spPr>
        <p:txBody>
          <a:bodyPr wrap="square" rtlCol="0">
            <a:spAutoFit/>
          </a:bodyPr>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a:t>
            </a:r>
            <a:r>
              <a:rPr lang="zh-CN" altLang="en-US" sz="1600" kern="0" dirty="0">
                <a:latin typeface="微软雅黑" panose="020B0503020204020204" pitchFamily="34" charset="-122"/>
                <a:ea typeface="微软雅黑" panose="020B0503020204020204" pitchFamily="34" charset="-122"/>
                <a:cs typeface="+mn-ea"/>
                <a:sym typeface="+mn-lt"/>
              </a:rPr>
              <a:t>延迟过程调用（</a:t>
            </a:r>
            <a:r>
              <a:rPr lang="en-US" altLang="zh-CN" sz="1600" kern="0" dirty="0">
                <a:latin typeface="微软雅黑" panose="020B0503020204020204" pitchFamily="34" charset="-122"/>
                <a:ea typeface="微软雅黑" panose="020B0503020204020204" pitchFamily="34" charset="-122"/>
                <a:cs typeface="+mn-ea"/>
                <a:sym typeface="+mn-lt"/>
              </a:rPr>
              <a:t>Deferred Procedure Call</a:t>
            </a:r>
            <a:r>
              <a:rPr lang="zh-CN" altLang="en-US" sz="1600" kern="0" dirty="0">
                <a:latin typeface="微软雅黑" panose="020B0503020204020204" pitchFamily="34" charset="-122"/>
                <a:ea typeface="微软雅黑" panose="020B0503020204020204" pitchFamily="34" charset="-122"/>
                <a:cs typeface="+mn-ea"/>
                <a:sym typeface="+mn-lt"/>
              </a:rPr>
              <a:t>）运行在</a:t>
            </a:r>
            <a:r>
              <a:rPr lang="en-US" altLang="zh-CN" sz="1600" kern="0" dirty="0">
                <a:latin typeface="微软雅黑" panose="020B0503020204020204" pitchFamily="34" charset="-122"/>
                <a:ea typeface="微软雅黑" panose="020B0503020204020204" pitchFamily="34" charset="-122"/>
                <a:cs typeface="+mn-ea"/>
                <a:sym typeface="+mn-lt"/>
              </a:rPr>
              <a:t>DISPATCH_LEVEL</a:t>
            </a:r>
            <a:r>
              <a:rPr lang="zh-CN" altLang="en-US" sz="1600" kern="0" dirty="0">
                <a:latin typeface="微软雅黑" panose="020B0503020204020204" pitchFamily="34" charset="-122"/>
                <a:ea typeface="微软雅黑" panose="020B0503020204020204" pitchFamily="34" charset="-122"/>
                <a:cs typeface="+mn-ea"/>
                <a:sym typeface="+mn-lt"/>
              </a:rPr>
              <a:t>上，低于任何一个硬中断的</a:t>
            </a:r>
            <a:r>
              <a:rPr lang="en-US" altLang="zh-CN" sz="1600" kern="0" dirty="0">
                <a:latin typeface="微软雅黑" panose="020B0503020204020204" pitchFamily="34" charset="-122"/>
                <a:ea typeface="微软雅黑" panose="020B0503020204020204" pitchFamily="34" charset="-122"/>
                <a:cs typeface="+mn-ea"/>
                <a:sym typeface="+mn-lt"/>
              </a:rPr>
              <a:t>IRQL</a:t>
            </a:r>
            <a:r>
              <a:rPr lang="zh-CN" altLang="en-US" sz="1600" kern="0" dirty="0">
                <a:latin typeface="微软雅黑" panose="020B0503020204020204" pitchFamily="34" charset="-122"/>
                <a:ea typeface="微软雅黑" panose="020B0503020204020204" pitchFamily="34" charset="-122"/>
                <a:cs typeface="+mn-ea"/>
                <a:sym typeface="+mn-lt"/>
              </a:rPr>
              <a:t>，所以，它优先于任何线程的执行，也屏蔽了线程调度。可以说，</a:t>
            </a:r>
            <a:r>
              <a:rPr lang="en-US" altLang="zh-CN" sz="1600" kern="0" dirty="0">
                <a:latin typeface="微软雅黑" panose="020B0503020204020204" pitchFamily="34" charset="-122"/>
                <a:ea typeface="微软雅黑" panose="020B0503020204020204" pitchFamily="34" charset="-122"/>
                <a:cs typeface="+mn-ea"/>
                <a:sym typeface="+mn-lt"/>
              </a:rPr>
              <a:t>DPC</a:t>
            </a:r>
            <a:r>
              <a:rPr lang="zh-CN" altLang="en-US" sz="1600" kern="0" dirty="0">
                <a:latin typeface="微软雅黑" panose="020B0503020204020204" pitchFamily="34" charset="-122"/>
                <a:ea typeface="微软雅黑" panose="020B0503020204020204" pitchFamily="34" charset="-122"/>
                <a:cs typeface="+mn-ea"/>
                <a:sym typeface="+mn-lt"/>
              </a:rPr>
              <a:t>是介于硬件中断和线程调度之间的一个</a:t>
            </a:r>
            <a:r>
              <a:rPr lang="en-US" altLang="zh-CN" sz="1600" kern="0" dirty="0">
                <a:latin typeface="微软雅黑" panose="020B0503020204020204" pitchFamily="34" charset="-122"/>
                <a:ea typeface="微软雅黑" panose="020B0503020204020204" pitchFamily="34" charset="-122"/>
                <a:cs typeface="+mn-ea"/>
                <a:sym typeface="+mn-lt"/>
              </a:rPr>
              <a:t>IRQL</a:t>
            </a:r>
            <a:r>
              <a:rPr lang="zh-CN" altLang="en-US" sz="1600" kern="0" dirty="0">
                <a:latin typeface="微软雅黑" panose="020B0503020204020204" pitchFamily="34" charset="-122"/>
                <a:ea typeface="微软雅黑" panose="020B0503020204020204" pitchFamily="34" charset="-122"/>
                <a:cs typeface="+mn-ea"/>
                <a:sym typeface="+mn-lt"/>
              </a:rPr>
              <a:t>，它可以打断当前线程的执行，凌驾于线程调度之上，但又不屏蔽任何硬件中断</a:t>
            </a:r>
            <a:r>
              <a:rPr lang="en-US" altLang="zh-CN" sz="1600" kern="0" dirty="0">
                <a:latin typeface="微软雅黑" panose="020B0503020204020204" pitchFamily="34" charset="-122"/>
                <a:ea typeface="微软雅黑" panose="020B0503020204020204" pitchFamily="34" charset="-122"/>
                <a:cs typeface="+mn-ea"/>
                <a:sym typeface="+mn-lt"/>
              </a:rPr>
              <a:t>.</a:t>
            </a:r>
            <a:endParaRPr lang="en-US" altLang="zh-CN"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DPC</a:t>
            </a:r>
            <a:r>
              <a:rPr lang="zh-CN" altLang="en-US" sz="1600" kern="0" dirty="0">
                <a:latin typeface="微软雅黑" panose="020B0503020204020204" pitchFamily="34" charset="-122"/>
                <a:ea typeface="微软雅黑" panose="020B0503020204020204" pitchFamily="34" charset="-122"/>
                <a:cs typeface="+mn-ea"/>
                <a:sym typeface="+mn-lt"/>
              </a:rPr>
              <a:t>往往用来执行一些相对当前任务来说不能紧急的事情，例如，在硬件软中断服务程序中，他可以把一些相对不太紧急的事情放到一个</a:t>
            </a:r>
            <a:r>
              <a:rPr lang="en-US" altLang="zh-CN" sz="1600" kern="0" dirty="0">
                <a:latin typeface="微软雅黑" panose="020B0503020204020204" pitchFamily="34" charset="-122"/>
                <a:ea typeface="微软雅黑" panose="020B0503020204020204" pitchFamily="34" charset="-122"/>
                <a:cs typeface="+mn-ea"/>
                <a:sym typeface="+mn-lt"/>
              </a:rPr>
              <a:t>DPC</a:t>
            </a:r>
            <a:r>
              <a:rPr lang="zh-CN" altLang="en-US" sz="1600" kern="0" dirty="0">
                <a:latin typeface="微软雅黑" panose="020B0503020204020204" pitchFamily="34" charset="-122"/>
                <a:ea typeface="微软雅黑" panose="020B0503020204020204" pitchFamily="34" charset="-122"/>
                <a:cs typeface="+mn-ea"/>
                <a:sym typeface="+mn-lt"/>
              </a:rPr>
              <a:t>对象去处理，从而缩短处理器停留在高</a:t>
            </a:r>
            <a:r>
              <a:rPr lang="en-US" altLang="zh-CN" sz="1600" kern="0" dirty="0">
                <a:latin typeface="微软雅黑" panose="020B0503020204020204" pitchFamily="34" charset="-122"/>
                <a:ea typeface="微软雅黑" panose="020B0503020204020204" pitchFamily="34" charset="-122"/>
                <a:cs typeface="+mn-ea"/>
                <a:sym typeface="+mn-lt"/>
              </a:rPr>
              <a:t>IRQL</a:t>
            </a:r>
            <a:r>
              <a:rPr lang="zh-CN" altLang="en-US" sz="1600" kern="0" dirty="0">
                <a:latin typeface="微软雅黑" panose="020B0503020204020204" pitchFamily="34" charset="-122"/>
                <a:ea typeface="微软雅黑" panose="020B0503020204020204" pitchFamily="34" charset="-122"/>
                <a:cs typeface="+mn-ea"/>
                <a:sym typeface="+mn-lt"/>
              </a:rPr>
              <a:t>上的时间</a:t>
            </a:r>
            <a:r>
              <a:rPr lang="en-US" altLang="zh-CN" sz="1600" kern="0" dirty="0">
                <a:latin typeface="微软雅黑" panose="020B0503020204020204" pitchFamily="34" charset="-122"/>
                <a:ea typeface="微软雅黑" panose="020B0503020204020204" pitchFamily="34" charset="-122"/>
                <a:cs typeface="+mn-ea"/>
                <a:sym typeface="+mn-lt"/>
              </a:rPr>
              <a:t>.</a:t>
            </a:r>
            <a:r>
              <a:rPr lang="zh-CN" altLang="en-US" sz="1600" kern="0" dirty="0">
                <a:latin typeface="微软雅黑" panose="020B0503020204020204" pitchFamily="34" charset="-122"/>
                <a:ea typeface="微软雅黑" panose="020B0503020204020204" pitchFamily="34" charset="-122"/>
                <a:cs typeface="+mn-ea"/>
                <a:sym typeface="+mn-lt"/>
              </a:rPr>
              <a:t>  </a:t>
            </a:r>
            <a:endParaRPr lang="zh-CN" altLang="en-US"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    在</a:t>
            </a:r>
            <a:r>
              <a:rPr lang="en-US" altLang="zh-CN" sz="1600" kern="0" dirty="0">
                <a:latin typeface="微软雅黑" panose="020B0503020204020204" pitchFamily="34" charset="-122"/>
                <a:ea typeface="微软雅黑" panose="020B0503020204020204" pitchFamily="34" charset="-122"/>
                <a:cs typeface="+mn-ea"/>
                <a:sym typeface="+mn-lt"/>
              </a:rPr>
              <a:t>Windows</a:t>
            </a:r>
            <a:r>
              <a:rPr lang="zh-CN" altLang="en-US" sz="1600" kern="0" dirty="0">
                <a:latin typeface="微软雅黑" panose="020B0503020204020204" pitchFamily="34" charset="-122"/>
                <a:ea typeface="微软雅黑" panose="020B0503020204020204" pitchFamily="34" charset="-122"/>
                <a:cs typeface="+mn-ea"/>
                <a:sym typeface="+mn-lt"/>
              </a:rPr>
              <a:t>内核中，</a:t>
            </a:r>
            <a:r>
              <a:rPr lang="en-US" altLang="zh-CN" sz="1600" kern="0" dirty="0">
                <a:latin typeface="微软雅黑" panose="020B0503020204020204" pitchFamily="34" charset="-122"/>
                <a:ea typeface="微软雅黑" panose="020B0503020204020204" pitchFamily="34" charset="-122"/>
                <a:cs typeface="+mn-ea"/>
                <a:sym typeface="+mn-lt"/>
              </a:rPr>
              <a:t>DPC</a:t>
            </a:r>
            <a:r>
              <a:rPr lang="zh-CN" altLang="en-US" sz="1600" kern="0" dirty="0">
                <a:latin typeface="微软雅黑" panose="020B0503020204020204" pitchFamily="34" charset="-122"/>
                <a:ea typeface="微软雅黑" panose="020B0503020204020204" pitchFamily="34" charset="-122"/>
                <a:cs typeface="+mn-ea"/>
                <a:sym typeface="+mn-lt"/>
              </a:rPr>
              <a:t>有两种，普通的</a:t>
            </a:r>
            <a:r>
              <a:rPr lang="en-US" altLang="zh-CN" sz="1600" kern="0" dirty="0">
                <a:latin typeface="微软雅黑" panose="020B0503020204020204" pitchFamily="34" charset="-122"/>
                <a:ea typeface="微软雅黑" panose="020B0503020204020204" pitchFamily="34" charset="-122"/>
                <a:cs typeface="+mn-ea"/>
                <a:sym typeface="+mn-lt"/>
              </a:rPr>
              <a:t>(normal)</a:t>
            </a:r>
            <a:r>
              <a:rPr lang="zh-CN" altLang="en-US" sz="1600" kern="0" dirty="0">
                <a:latin typeface="微软雅黑" panose="020B0503020204020204" pitchFamily="34" charset="-122"/>
                <a:ea typeface="微软雅黑" panose="020B0503020204020204" pitchFamily="34" charset="-122"/>
                <a:cs typeface="+mn-ea"/>
                <a:sym typeface="+mn-lt"/>
              </a:rPr>
              <a:t>和线程的</a:t>
            </a:r>
            <a:r>
              <a:rPr lang="en-US" altLang="zh-CN" sz="1600" kern="0" dirty="0">
                <a:latin typeface="微软雅黑" panose="020B0503020204020204" pitchFamily="34" charset="-122"/>
                <a:ea typeface="微软雅黑" panose="020B0503020204020204" pitchFamily="34" charset="-122"/>
                <a:cs typeface="+mn-ea"/>
                <a:sym typeface="+mn-lt"/>
              </a:rPr>
              <a:t>(thread).</a:t>
            </a:r>
            <a:r>
              <a:rPr lang="zh-CN" altLang="en-US" sz="1600" kern="0" dirty="0">
                <a:latin typeface="微软雅黑" panose="020B0503020204020204" pitchFamily="34" charset="-122"/>
                <a:ea typeface="微软雅黑" panose="020B0503020204020204" pitchFamily="34" charset="-122"/>
                <a:cs typeface="+mn-ea"/>
                <a:sym typeface="+mn-lt"/>
              </a:rPr>
              <a:t>普通的</a:t>
            </a:r>
            <a:r>
              <a:rPr lang="en-US" altLang="zh-CN" sz="1600" kern="0" dirty="0">
                <a:latin typeface="微软雅黑" panose="020B0503020204020204" pitchFamily="34" charset="-122"/>
                <a:ea typeface="微软雅黑" panose="020B0503020204020204" pitchFamily="34" charset="-122"/>
                <a:cs typeface="+mn-ea"/>
                <a:sym typeface="+mn-lt"/>
              </a:rPr>
              <a:t>DPC</a:t>
            </a:r>
            <a:r>
              <a:rPr lang="zh-CN" altLang="en-US" sz="1600" kern="0" dirty="0">
                <a:latin typeface="微软雅黑" panose="020B0503020204020204" pitchFamily="34" charset="-122"/>
                <a:ea typeface="微软雅黑" panose="020B0503020204020204" pitchFamily="34" charset="-122"/>
                <a:cs typeface="+mn-ea"/>
                <a:sym typeface="+mn-lt"/>
              </a:rPr>
              <a:t>可以在任何一个线程环境中运行，而线程的</a:t>
            </a:r>
            <a:r>
              <a:rPr lang="en-US" altLang="zh-CN" sz="1600" kern="0" dirty="0">
                <a:latin typeface="微软雅黑" panose="020B0503020204020204" pitchFamily="34" charset="-122"/>
                <a:ea typeface="微软雅黑" panose="020B0503020204020204" pitchFamily="34" charset="-122"/>
                <a:cs typeface="+mn-ea"/>
                <a:sym typeface="+mn-lt"/>
              </a:rPr>
              <a:t>DPC</a:t>
            </a:r>
            <a:r>
              <a:rPr lang="zh-CN" altLang="en-US" sz="1600" kern="0" dirty="0">
                <a:latin typeface="微软雅黑" panose="020B0503020204020204" pitchFamily="34" charset="-122"/>
                <a:ea typeface="微软雅黑" panose="020B0503020204020204" pitchFamily="34" charset="-122"/>
                <a:cs typeface="+mn-ea"/>
                <a:sym typeface="+mn-lt"/>
              </a:rPr>
              <a:t>只能在一个专门的</a:t>
            </a:r>
            <a:r>
              <a:rPr lang="en-US" altLang="zh-CN" sz="1600" kern="0" dirty="0">
                <a:latin typeface="微软雅黑" panose="020B0503020204020204" pitchFamily="34" charset="-122"/>
                <a:ea typeface="微软雅黑" panose="020B0503020204020204" pitchFamily="34" charset="-122"/>
                <a:cs typeface="+mn-ea"/>
                <a:sym typeface="+mn-lt"/>
              </a:rPr>
              <a:t>DPC</a:t>
            </a:r>
            <a:r>
              <a:rPr lang="zh-CN" altLang="en-US" sz="1600" kern="0" dirty="0">
                <a:latin typeface="微软雅黑" panose="020B0503020204020204" pitchFamily="34" charset="-122"/>
                <a:ea typeface="微软雅黑" panose="020B0503020204020204" pitchFamily="34" charset="-122"/>
                <a:cs typeface="+mn-ea"/>
                <a:sym typeface="+mn-lt"/>
              </a:rPr>
              <a:t>线程中运行</a:t>
            </a:r>
            <a:r>
              <a:rPr lang="en-US" altLang="zh-CN" sz="1600" kern="0" dirty="0">
                <a:latin typeface="微软雅黑" panose="020B0503020204020204" pitchFamily="34" charset="-122"/>
                <a:ea typeface="微软雅黑" panose="020B0503020204020204" pitchFamily="34" charset="-122"/>
                <a:cs typeface="+mn-ea"/>
                <a:sym typeface="+mn-lt"/>
              </a:rPr>
              <a:t>.</a:t>
            </a:r>
            <a:r>
              <a:rPr lang="zh-CN" altLang="en-US" sz="1600" kern="0" dirty="0">
                <a:latin typeface="微软雅黑" panose="020B0503020204020204" pitchFamily="34" charset="-122"/>
                <a:ea typeface="微软雅黑" panose="020B0503020204020204" pitchFamily="34" charset="-122"/>
                <a:cs typeface="+mn-ea"/>
                <a:sym typeface="+mn-lt"/>
              </a:rPr>
              <a:t>   </a:t>
            </a:r>
            <a:endParaRPr lang="zh-CN" altLang="en-US"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 </a:t>
            </a:r>
            <a:endParaRPr lang="zh-CN" altLang="en-US" sz="1600"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en-US" altLang="zh-CN" dirty="0"/>
          </a:p>
        </p:txBody>
      </p:sp>
      <p:sp>
        <p:nvSpPr>
          <p:cNvPr id="3" name="文本占位符 2"/>
          <p:cNvSpPr>
            <a:spLocks noGrp="1"/>
          </p:cNvSpPr>
          <p:nvPr>
            <p:ph type="body" sz="quarter" idx="11"/>
          </p:nvPr>
        </p:nvSpPr>
        <p:spPr/>
        <p:txBody>
          <a:bodyPr/>
          <a:lstStyle/>
          <a:p>
            <a:r>
              <a:rPr lang="zh-CN" altLang="en-US" dirty="0">
                <a:cs typeface="+mn-ea"/>
                <a:sym typeface="+mn-lt"/>
              </a:rPr>
              <a:t>参考文献</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04</a:t>
            </a:r>
            <a:endParaRPr lang="zh-CN" altLang="en-US" dirty="0"/>
          </a:p>
        </p:txBody>
      </p:sp>
      <p:sp>
        <p:nvSpPr>
          <p:cNvPr id="3" name="文本占位符 2"/>
          <p:cNvSpPr>
            <a:spLocks noGrp="1"/>
          </p:cNvSpPr>
          <p:nvPr>
            <p:ph type="body" sz="quarter" idx="11"/>
          </p:nvPr>
        </p:nvSpPr>
        <p:spPr/>
        <p:txBody>
          <a:bodyPr/>
          <a:lstStyle/>
          <a:p>
            <a:r>
              <a:rPr lang="zh-CN" altLang="en-US" dirty="0"/>
              <a:t>参考文献</a:t>
            </a:r>
            <a:endParaRPr lang="zh-CN" altLang="en-US" dirty="0"/>
          </a:p>
        </p:txBody>
      </p:sp>
      <p:sp>
        <p:nvSpPr>
          <p:cNvPr id="5" name="矩形 4"/>
          <p:cNvSpPr/>
          <p:nvPr/>
        </p:nvSpPr>
        <p:spPr>
          <a:xfrm>
            <a:off x="755650" y="1453610"/>
            <a:ext cx="11295856" cy="3168661"/>
          </a:xfrm>
          <a:prstGeom prst="rect">
            <a:avLst/>
          </a:prstGeom>
        </p:spPr>
        <p:txBody>
          <a:bodyPr wrap="square" numCol="1">
            <a:noAutofit/>
          </a:bodyPr>
          <a:lstStyle/>
          <a:p>
            <a:pPr>
              <a:lnSpc>
                <a:spcPct val="200000"/>
              </a:lnSpc>
            </a:pPr>
            <a:r>
              <a:rPr lang="en-US" altLang="zh-CN" sz="1600" dirty="0" smtClean="0">
                <a:solidFill>
                  <a:schemeClr val="tx1">
                    <a:lumMod val="75000"/>
                    <a:lumOff val="25000"/>
                  </a:schemeClr>
                </a:solidFill>
                <a:cs typeface="+mn-ea"/>
              </a:rPr>
              <a:t>[1]Claudia </a:t>
            </a:r>
            <a:r>
              <a:rPr lang="en-US" altLang="zh-CN" sz="1600" dirty="0">
                <a:solidFill>
                  <a:schemeClr val="tx1">
                    <a:lumMod val="75000"/>
                    <a:lumOff val="25000"/>
                  </a:schemeClr>
                </a:solidFill>
                <a:cs typeface="+mn-ea"/>
              </a:rPr>
              <a:t>Saberg Rodriguez, Gorden Fischer et al. The Linux Kernel  Primer. </a:t>
            </a:r>
            <a:r>
              <a:rPr lang="zh-CN" altLang="en-US" sz="1600" dirty="0">
                <a:solidFill>
                  <a:schemeClr val="tx1">
                    <a:lumMod val="75000"/>
                    <a:lumOff val="25000"/>
                  </a:schemeClr>
                </a:solidFill>
                <a:cs typeface="+mn-ea"/>
              </a:rPr>
              <a:t>陈丽君</a:t>
            </a:r>
            <a:r>
              <a:rPr lang="en-US" altLang="zh-CN" sz="1600" dirty="0">
                <a:solidFill>
                  <a:schemeClr val="tx1">
                    <a:lumMod val="75000"/>
                    <a:lumOff val="25000"/>
                  </a:schemeClr>
                </a:solidFill>
                <a:cs typeface="+mn-ea"/>
              </a:rPr>
              <a:t>,</a:t>
            </a:r>
            <a:r>
              <a:rPr lang="zh-CN" altLang="en-US" sz="1600" dirty="0">
                <a:solidFill>
                  <a:schemeClr val="tx1">
                    <a:lumMod val="75000"/>
                    <a:lumOff val="25000"/>
                  </a:schemeClr>
                </a:solidFill>
                <a:cs typeface="+mn-ea"/>
              </a:rPr>
              <a:t>译</a:t>
            </a:r>
            <a:r>
              <a:rPr lang="en-US" altLang="zh-CN" sz="1600" dirty="0">
                <a:solidFill>
                  <a:schemeClr val="tx1">
                    <a:lumMod val="75000"/>
                    <a:lumOff val="25000"/>
                  </a:schemeClr>
                </a:solidFill>
                <a:cs typeface="+mn-ea"/>
              </a:rPr>
              <a:t>.</a:t>
            </a:r>
            <a:r>
              <a:rPr lang="zh-CN" altLang="en-US" sz="1600" dirty="0">
                <a:solidFill>
                  <a:schemeClr val="tx1">
                    <a:lumMod val="75000"/>
                    <a:lumOff val="25000"/>
                  </a:schemeClr>
                </a:solidFill>
                <a:cs typeface="+mn-ea"/>
              </a:rPr>
              <a:t>人民邮电出版社</a:t>
            </a:r>
            <a:r>
              <a:rPr lang="en-US" altLang="zh-CN" sz="1600" dirty="0">
                <a:solidFill>
                  <a:schemeClr val="tx1">
                    <a:lumMod val="75000"/>
                    <a:lumOff val="25000"/>
                  </a:schemeClr>
                </a:solidFill>
                <a:cs typeface="+mn-ea"/>
              </a:rPr>
              <a:t>.2011.6.</a:t>
            </a:r>
            <a:br>
              <a:rPr lang="zh-CN" altLang="en-US" sz="1600" dirty="0">
                <a:solidFill>
                  <a:schemeClr val="tx1">
                    <a:lumMod val="75000"/>
                    <a:lumOff val="25000"/>
                  </a:schemeClr>
                </a:solidFill>
                <a:cs typeface="+mn-ea"/>
              </a:rPr>
            </a:br>
            <a:r>
              <a:rPr lang="en-US" altLang="zh-CN" sz="1600" dirty="0" smtClean="0">
                <a:solidFill>
                  <a:schemeClr val="tx1">
                    <a:lumMod val="75000"/>
                    <a:lumOff val="25000"/>
                  </a:schemeClr>
                </a:solidFill>
                <a:cs typeface="+mn-ea"/>
                <a:sym typeface="+mn-lt"/>
              </a:rPr>
              <a:t>[2]</a:t>
            </a:r>
            <a:r>
              <a:rPr lang="zh-CN" altLang="en-US" sz="1600" dirty="0" smtClean="0">
                <a:solidFill>
                  <a:schemeClr val="tx1">
                    <a:lumMod val="75000"/>
                    <a:lumOff val="25000"/>
                  </a:schemeClr>
                </a:solidFill>
                <a:cs typeface="+mn-ea"/>
                <a:sym typeface="+mn-lt"/>
              </a:rPr>
              <a:t>郑阿奇</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 </a:t>
            </a:r>
            <a:r>
              <a:rPr lang="en-US" altLang="zh-CN" sz="1600" dirty="0">
                <a:solidFill>
                  <a:schemeClr val="tx1">
                    <a:lumMod val="75000"/>
                    <a:lumOff val="25000"/>
                  </a:schemeClr>
                </a:solidFill>
                <a:cs typeface="+mn-ea"/>
                <a:sym typeface="+mn-lt"/>
              </a:rPr>
              <a:t>Linux</a:t>
            </a:r>
            <a:r>
              <a:rPr lang="zh-CN" altLang="en-US" sz="1600" dirty="0">
                <a:solidFill>
                  <a:schemeClr val="tx1">
                    <a:lumMod val="75000"/>
                    <a:lumOff val="25000"/>
                  </a:schemeClr>
                </a:solidFill>
                <a:cs typeface="+mn-ea"/>
                <a:sym typeface="+mn-lt"/>
              </a:rPr>
              <a:t>内核精析</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电子工业出版社</a:t>
            </a:r>
            <a:r>
              <a:rPr lang="en-US" altLang="zh-CN" sz="1600" dirty="0">
                <a:solidFill>
                  <a:schemeClr val="tx1">
                    <a:lumMod val="75000"/>
                    <a:lumOff val="25000"/>
                  </a:schemeClr>
                </a:solidFill>
                <a:cs typeface="+mn-ea"/>
              </a:rPr>
              <a:t>, 2013.2</a:t>
            </a:r>
            <a:r>
              <a:rPr lang="zh-CN" altLang="en-US" sz="1600" dirty="0">
                <a:solidFill>
                  <a:schemeClr val="tx1">
                    <a:lumMod val="75000"/>
                    <a:lumOff val="25000"/>
                  </a:schemeClr>
                </a:solidFill>
                <a:cs typeface="+mn-ea"/>
              </a:rPr>
              <a:t> </a:t>
            </a:r>
            <a:r>
              <a:rPr lang="zh-CN" altLang="en-US" sz="1600" dirty="0" smtClean="0">
                <a:solidFill>
                  <a:schemeClr val="tx1">
                    <a:lumMod val="75000"/>
                    <a:lumOff val="25000"/>
                  </a:schemeClr>
                </a:solidFill>
                <a:cs typeface="+mn-ea"/>
              </a:rPr>
              <a:t>.</a:t>
            </a:r>
            <a:endParaRPr lang="en-US" altLang="zh-CN" sz="1600" dirty="0">
              <a:solidFill>
                <a:schemeClr val="tx1">
                  <a:lumMod val="75000"/>
                  <a:lumOff val="25000"/>
                </a:schemeClr>
              </a:solidFill>
              <a:cs typeface="+mn-ea"/>
            </a:endParaRPr>
          </a:p>
          <a:p>
            <a:pPr>
              <a:lnSpc>
                <a:spcPct val="200000"/>
              </a:lnSpc>
            </a:pPr>
            <a:r>
              <a:rPr lang="en-US" altLang="zh-CN" sz="1600" dirty="0" smtClean="0">
                <a:solidFill>
                  <a:schemeClr val="tx1">
                    <a:lumMod val="75000"/>
                    <a:lumOff val="25000"/>
                  </a:schemeClr>
                </a:solidFill>
                <a:cs typeface="+mn-ea"/>
              </a:rPr>
              <a:t>[3]</a:t>
            </a:r>
            <a:r>
              <a:rPr lang="zh-CN" altLang="en-US" sz="1600" dirty="0" smtClean="0">
                <a:solidFill>
                  <a:schemeClr val="tx1">
                    <a:lumMod val="75000"/>
                    <a:lumOff val="25000"/>
                  </a:schemeClr>
                </a:solidFill>
                <a:cs typeface="+mn-ea"/>
              </a:rPr>
              <a:t>潘爱民</a:t>
            </a:r>
            <a:r>
              <a:rPr lang="en-US" altLang="zh-CN" sz="1600" dirty="0">
                <a:solidFill>
                  <a:schemeClr val="tx1">
                    <a:lumMod val="75000"/>
                    <a:lumOff val="25000"/>
                  </a:schemeClr>
                </a:solidFill>
                <a:cs typeface="+mn-ea"/>
              </a:rPr>
              <a:t>.Windows</a:t>
            </a:r>
            <a:r>
              <a:rPr lang="zh-CN" altLang="en-US" sz="1600" dirty="0">
                <a:solidFill>
                  <a:schemeClr val="tx1">
                    <a:lumMod val="75000"/>
                    <a:lumOff val="25000"/>
                  </a:schemeClr>
                </a:solidFill>
                <a:cs typeface="+mn-ea"/>
              </a:rPr>
              <a:t>内核原理与实现</a:t>
            </a:r>
            <a:r>
              <a:rPr lang="en-US" altLang="zh-CN" sz="1600" dirty="0">
                <a:solidFill>
                  <a:schemeClr val="tx1">
                    <a:lumMod val="75000"/>
                    <a:lumOff val="25000"/>
                  </a:schemeClr>
                </a:solidFill>
                <a:cs typeface="+mn-ea"/>
              </a:rPr>
              <a:t>.</a:t>
            </a:r>
            <a:r>
              <a:rPr lang="zh-CN" altLang="en-US" sz="1600" dirty="0">
                <a:solidFill>
                  <a:schemeClr val="tx1">
                    <a:lumMod val="75000"/>
                    <a:lumOff val="25000"/>
                  </a:schemeClr>
                </a:solidFill>
                <a:cs typeface="+mn-ea"/>
              </a:rPr>
              <a:t>电子工业</a:t>
            </a:r>
            <a:r>
              <a:rPr lang="zh-CN" altLang="en-US" sz="1600" dirty="0" smtClean="0">
                <a:solidFill>
                  <a:schemeClr val="tx1">
                    <a:lumMod val="75000"/>
                    <a:lumOff val="25000"/>
                  </a:schemeClr>
                </a:solidFill>
                <a:cs typeface="+mn-ea"/>
              </a:rPr>
              <a:t>出版社</a:t>
            </a:r>
            <a:r>
              <a:rPr lang="en-US" altLang="zh-CN" sz="1600" dirty="0" smtClean="0">
                <a:solidFill>
                  <a:schemeClr val="tx1">
                    <a:lumMod val="75000"/>
                    <a:lumOff val="25000"/>
                  </a:schemeClr>
                </a:solidFill>
                <a:cs typeface="+mn-ea"/>
              </a:rPr>
              <a:t>,2010.5</a:t>
            </a:r>
            <a:endParaRPr lang="en-US" altLang="zh-CN" sz="1600" dirty="0" smtClean="0">
              <a:solidFill>
                <a:schemeClr val="tx1">
                  <a:lumMod val="75000"/>
                  <a:lumOff val="25000"/>
                </a:schemeClr>
              </a:solidFill>
              <a:cs typeface="+mn-ea"/>
            </a:endParaRPr>
          </a:p>
          <a:p>
            <a:pPr>
              <a:lnSpc>
                <a:spcPct val="200000"/>
              </a:lnSpc>
            </a:pPr>
            <a:br>
              <a:rPr lang="zh-CN" altLang="en-US" sz="1600" dirty="0">
                <a:solidFill>
                  <a:schemeClr val="tx1">
                    <a:lumMod val="75000"/>
                    <a:lumOff val="25000"/>
                  </a:schemeClr>
                </a:solidFill>
                <a:cs typeface="+mn-ea"/>
              </a:rPr>
            </a:br>
            <a:endParaRPr lang="en-US" altLang="zh-CN" sz="16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735138" y="2154951"/>
            <a:ext cx="8721725" cy="1892300"/>
          </a:xfrm>
        </p:spPr>
        <p:txBody>
          <a:bodyPr/>
          <a:lstStyle/>
          <a:p>
            <a:pPr marL="0" indent="0">
              <a:buNone/>
            </a:pPr>
            <a:r>
              <a:rPr lang="en-US" altLang="zh-CN" dirty="0">
                <a:cs typeface="+mn-ea"/>
                <a:sym typeface="+mn-lt"/>
              </a:rPr>
              <a:t>THANKS</a:t>
            </a:r>
            <a:endParaRPr lang="en-US" altLang="zh-CN"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00</a:t>
            </a:r>
            <a:endParaRPr lang="zh-CN" altLang="en-US" dirty="0"/>
          </a:p>
        </p:txBody>
      </p:sp>
      <p:sp>
        <p:nvSpPr>
          <p:cNvPr id="3" name="文本占位符 2"/>
          <p:cNvSpPr>
            <a:spLocks noGrp="1"/>
          </p:cNvSpPr>
          <p:nvPr>
            <p:ph type="body" sz="quarter" idx="11"/>
          </p:nvPr>
        </p:nvSpPr>
        <p:spPr/>
        <p:txBody>
          <a:bodyPr/>
          <a:lstStyle/>
          <a:p>
            <a:r>
              <a:rPr lang="zh-CN" altLang="en-US" dirty="0"/>
              <a:t>为什么要中断？</a:t>
            </a:r>
            <a:endParaRPr lang="zh-CN" altLang="en-US" dirty="0"/>
          </a:p>
        </p:txBody>
      </p:sp>
      <p:sp>
        <p:nvSpPr>
          <p:cNvPr id="4" name="文本框 3"/>
          <p:cNvSpPr txBox="1"/>
          <p:nvPr/>
        </p:nvSpPr>
        <p:spPr>
          <a:xfrm>
            <a:off x="798830" y="1024890"/>
            <a:ext cx="10608945" cy="4434840"/>
          </a:xfrm>
          <a:prstGeom prst="rect">
            <a:avLst/>
          </a:prstGeom>
          <a:noFill/>
        </p:spPr>
        <p:txBody>
          <a:bodyPr wrap="square" rtlCol="0">
            <a:spAutoFit/>
          </a:bodyPr>
          <a:p>
            <a:pPr>
              <a:lnSpc>
                <a:spcPct val="130000"/>
              </a:lnSpc>
              <a:spcBef>
                <a:spcPts val="600"/>
              </a:spcBef>
            </a:pPr>
            <a:r>
              <a:rPr lang="en-US" altLang="zh-CN" sz="2000" b="1" kern="0" dirty="0">
                <a:latin typeface="微软雅黑" panose="020B0503020204020204" pitchFamily="34" charset="-122"/>
                <a:ea typeface="微软雅黑" panose="020B0503020204020204" pitchFamily="34" charset="-122"/>
                <a:cs typeface="+mn-ea"/>
                <a:sym typeface="+mn-lt"/>
              </a:rPr>
              <a:t>1.</a:t>
            </a:r>
            <a:r>
              <a:rPr lang="zh-CN" altLang="en-US" sz="2000" b="1" kern="0" dirty="0">
                <a:latin typeface="微软雅黑" panose="020B0503020204020204" pitchFamily="34" charset="-122"/>
                <a:ea typeface="微软雅黑" panose="020B0503020204020204" pitchFamily="34" charset="-122"/>
                <a:cs typeface="+mn-ea"/>
                <a:sym typeface="+mn-lt"/>
              </a:rPr>
              <a:t>同步操作</a:t>
            </a:r>
            <a:endParaRPr lang="zh-CN" altLang="en-US" sz="2000"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000" b="1" kern="0" dirty="0">
                <a:latin typeface="微软雅黑" panose="020B0503020204020204" pitchFamily="34" charset="-122"/>
                <a:ea typeface="微软雅黑" panose="020B0503020204020204" pitchFamily="34" charset="-122"/>
                <a:cs typeface="+mn-ea"/>
                <a:sym typeface="+mn-lt"/>
              </a:rPr>
              <a:t>有了中断功能，就可以使</a:t>
            </a:r>
            <a:r>
              <a:rPr lang="en-US" altLang="zh-CN" sz="2000" b="1" kern="0" dirty="0">
                <a:latin typeface="微软雅黑" panose="020B0503020204020204" pitchFamily="34" charset="-122"/>
                <a:ea typeface="微软雅黑" panose="020B0503020204020204" pitchFamily="34" charset="-122"/>
                <a:cs typeface="+mn-ea"/>
                <a:sym typeface="+mn-lt"/>
              </a:rPr>
              <a:t>CPU</a:t>
            </a:r>
            <a:r>
              <a:rPr lang="zh-CN" altLang="en-US" sz="2000" b="1" kern="0" dirty="0">
                <a:latin typeface="微软雅黑" panose="020B0503020204020204" pitchFamily="34" charset="-122"/>
                <a:ea typeface="微软雅黑" panose="020B0503020204020204" pitchFamily="34" charset="-122"/>
                <a:cs typeface="+mn-ea"/>
                <a:sym typeface="+mn-lt"/>
              </a:rPr>
              <a:t>和外设同时工作。</a:t>
            </a:r>
            <a:r>
              <a:rPr lang="en-US" altLang="zh-CN" sz="2000" b="1" kern="0" dirty="0">
                <a:latin typeface="微软雅黑" panose="020B0503020204020204" pitchFamily="34" charset="-122"/>
                <a:ea typeface="微软雅黑" panose="020B0503020204020204" pitchFamily="34" charset="-122"/>
                <a:cs typeface="+mn-ea"/>
                <a:sym typeface="+mn-lt"/>
              </a:rPr>
              <a:t>CPU</a:t>
            </a:r>
            <a:r>
              <a:rPr lang="zh-CN" altLang="en-US" sz="2000" b="1" kern="0" dirty="0">
                <a:latin typeface="微软雅黑" panose="020B0503020204020204" pitchFamily="34" charset="-122"/>
                <a:ea typeface="微软雅黑" panose="020B0503020204020204" pitchFamily="34" charset="-122"/>
                <a:cs typeface="+mn-ea"/>
                <a:sym typeface="+mn-lt"/>
              </a:rPr>
              <a:t>在启动外设后，继续执行主程序，同时外设也在工作，当外设把数据准备好后，发出中断申请，请求</a:t>
            </a:r>
            <a:r>
              <a:rPr lang="en-US" altLang="zh-CN" sz="2000" b="1" kern="0" dirty="0">
                <a:latin typeface="微软雅黑" panose="020B0503020204020204" pitchFamily="34" charset="-122"/>
                <a:ea typeface="微软雅黑" panose="020B0503020204020204" pitchFamily="34" charset="-122"/>
                <a:cs typeface="+mn-ea"/>
                <a:sym typeface="+mn-lt"/>
              </a:rPr>
              <a:t>CPU</a:t>
            </a:r>
            <a:r>
              <a:rPr lang="zh-CN" altLang="en-US" sz="2000" b="1" kern="0" dirty="0">
                <a:latin typeface="微软雅黑" panose="020B0503020204020204" pitchFamily="34" charset="-122"/>
                <a:ea typeface="微软雅黑" panose="020B0503020204020204" pitchFamily="34" charset="-122"/>
                <a:cs typeface="+mn-ea"/>
                <a:sym typeface="+mn-lt"/>
              </a:rPr>
              <a:t>中断它的程序，执行输入或输出（中断处理），处理完以后，</a:t>
            </a:r>
            <a:r>
              <a:rPr lang="en-US" altLang="zh-CN" sz="2000" b="1" kern="0" dirty="0">
                <a:latin typeface="微软雅黑" panose="020B0503020204020204" pitchFamily="34" charset="-122"/>
                <a:ea typeface="微软雅黑" panose="020B0503020204020204" pitchFamily="34" charset="-122"/>
                <a:cs typeface="+mn-ea"/>
                <a:sym typeface="+mn-lt"/>
              </a:rPr>
              <a:t>CPU</a:t>
            </a:r>
            <a:r>
              <a:rPr lang="zh-CN" altLang="en-US" sz="2000" b="1" kern="0" dirty="0">
                <a:latin typeface="微软雅黑" panose="020B0503020204020204" pitchFamily="34" charset="-122"/>
                <a:ea typeface="微软雅黑" panose="020B0503020204020204" pitchFamily="34" charset="-122"/>
                <a:cs typeface="+mn-ea"/>
                <a:sym typeface="+mn-lt"/>
              </a:rPr>
              <a:t>恢复执行主程序，外设也继续工作。</a:t>
            </a:r>
            <a:endParaRPr lang="zh-CN" altLang="en-US" sz="2000"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2000" b="1" kern="0" dirty="0">
                <a:latin typeface="微软雅黑" panose="020B0503020204020204" pitchFamily="34" charset="-122"/>
                <a:ea typeface="微软雅黑" panose="020B0503020204020204" pitchFamily="34" charset="-122"/>
                <a:cs typeface="+mn-ea"/>
                <a:sym typeface="+mn-lt"/>
              </a:rPr>
              <a:t>2.</a:t>
            </a:r>
            <a:r>
              <a:rPr lang="zh-CN" altLang="en-US" sz="2000" b="1" kern="0" dirty="0">
                <a:latin typeface="微软雅黑" panose="020B0503020204020204" pitchFamily="34" charset="-122"/>
                <a:ea typeface="微软雅黑" panose="020B0503020204020204" pitchFamily="34" charset="-122"/>
                <a:cs typeface="+mn-ea"/>
                <a:sym typeface="+mn-lt"/>
              </a:rPr>
              <a:t>实现实时处理</a:t>
            </a:r>
            <a:endParaRPr lang="zh-CN" altLang="en-US" sz="2000"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000" b="1" kern="0" dirty="0">
                <a:latin typeface="微软雅黑" panose="020B0503020204020204" pitchFamily="34" charset="-122"/>
                <a:ea typeface="微软雅黑" panose="020B0503020204020204" pitchFamily="34" charset="-122"/>
                <a:cs typeface="+mn-ea"/>
                <a:sym typeface="+mn-lt"/>
              </a:rPr>
              <a:t>当计算机用于实时控制时，中断时一个十分重要的功能，现场的各个参数、信息、可在任何时候发送中断请求，要求</a:t>
            </a:r>
            <a:r>
              <a:rPr lang="en-US" altLang="zh-CN" sz="2000" b="1" kern="0" dirty="0">
                <a:latin typeface="微软雅黑" panose="020B0503020204020204" pitchFamily="34" charset="-122"/>
                <a:ea typeface="微软雅黑" panose="020B0503020204020204" pitchFamily="34" charset="-122"/>
                <a:cs typeface="+mn-ea"/>
                <a:sym typeface="+mn-lt"/>
              </a:rPr>
              <a:t>CPU</a:t>
            </a:r>
            <a:r>
              <a:rPr lang="zh-CN" altLang="en-US" sz="2000" b="1" kern="0" dirty="0">
                <a:latin typeface="微软雅黑" panose="020B0503020204020204" pitchFamily="34" charset="-122"/>
                <a:ea typeface="微软雅黑" panose="020B0503020204020204" pitchFamily="34" charset="-122"/>
                <a:cs typeface="+mn-ea"/>
                <a:sym typeface="+mn-lt"/>
              </a:rPr>
              <a:t>处理：</a:t>
            </a:r>
            <a:r>
              <a:rPr lang="en-US" altLang="zh-CN" sz="2000" b="1" kern="0" dirty="0">
                <a:latin typeface="微软雅黑" panose="020B0503020204020204" pitchFamily="34" charset="-122"/>
                <a:ea typeface="微软雅黑" panose="020B0503020204020204" pitchFamily="34" charset="-122"/>
                <a:cs typeface="+mn-ea"/>
                <a:sym typeface="+mn-lt"/>
              </a:rPr>
              <a:t>CPU</a:t>
            </a:r>
            <a:r>
              <a:rPr lang="zh-CN" altLang="en-US" sz="2000" b="1" kern="0" dirty="0">
                <a:latin typeface="微软雅黑" panose="020B0503020204020204" pitchFamily="34" charset="-122"/>
                <a:ea typeface="微软雅黑" panose="020B0503020204020204" pitchFamily="34" charset="-122"/>
                <a:cs typeface="+mn-ea"/>
                <a:sym typeface="+mn-lt"/>
              </a:rPr>
              <a:t>则可以马上响应，并加以处理。</a:t>
            </a:r>
            <a:endParaRPr lang="zh-CN" altLang="en-US" sz="2000"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2000" b="1" kern="0" dirty="0">
                <a:latin typeface="微软雅黑" panose="020B0503020204020204" pitchFamily="34" charset="-122"/>
                <a:ea typeface="微软雅黑" panose="020B0503020204020204" pitchFamily="34" charset="-122"/>
                <a:cs typeface="+mn-ea"/>
                <a:sym typeface="+mn-lt"/>
              </a:rPr>
              <a:t>3.</a:t>
            </a:r>
            <a:r>
              <a:rPr lang="zh-CN" altLang="en-US" sz="2000" b="1" kern="0" dirty="0">
                <a:latin typeface="微软雅黑" panose="020B0503020204020204" pitchFamily="34" charset="-122"/>
                <a:ea typeface="微软雅黑" panose="020B0503020204020204" pitchFamily="34" charset="-122"/>
                <a:cs typeface="+mn-ea"/>
                <a:sym typeface="+mn-lt"/>
              </a:rPr>
              <a:t>故障处理</a:t>
            </a:r>
            <a:endParaRPr lang="zh-CN" altLang="en-US" sz="2000"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000" b="1" kern="0" dirty="0">
                <a:latin typeface="微软雅黑" panose="020B0503020204020204" pitchFamily="34" charset="-122"/>
                <a:ea typeface="微软雅黑" panose="020B0503020204020204" pitchFamily="34" charset="-122"/>
                <a:cs typeface="+mn-ea"/>
                <a:sym typeface="+mn-lt"/>
              </a:rPr>
              <a:t>计算机在运行过程中，往往会出现事先预料不到的情况，或者出现一些故出障如电源突然跳转、运算出错、溢出等。计算机可以利用中断系统自行处理、而不必等到停机或者报告工作人员。</a:t>
            </a:r>
            <a:endParaRPr lang="zh-CN" altLang="en-US" sz="2000" b="1"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01</a:t>
            </a:r>
            <a:endParaRPr lang="zh-CN" altLang="en-US" dirty="0"/>
          </a:p>
        </p:txBody>
      </p:sp>
      <p:sp>
        <p:nvSpPr>
          <p:cNvPr id="3" name="文本占位符 2"/>
          <p:cNvSpPr>
            <a:spLocks noGrp="1"/>
          </p:cNvSpPr>
          <p:nvPr>
            <p:ph type="body" sz="quarter" idx="11"/>
          </p:nvPr>
        </p:nvSpPr>
        <p:spPr>
          <a:xfrm>
            <a:off x="2794000" y="2405594"/>
            <a:ext cx="8041640" cy="914400"/>
          </a:xfrm>
        </p:spPr>
        <p:txBody>
          <a:bodyPr/>
          <a:lstStyle/>
          <a:p>
            <a:r>
              <a:rPr lang="zh-CN" altLang="en-US" dirty="0"/>
              <a:t>异常</a:t>
            </a:r>
            <a:r>
              <a:rPr lang="en-US" altLang="zh-CN" dirty="0"/>
              <a:t>&amp;</a:t>
            </a:r>
            <a:r>
              <a:rPr lang="zh-CN" altLang="en-US" dirty="0"/>
              <a:t>中断</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01</a:t>
            </a:r>
            <a:endParaRPr lang="zh-CN" altLang="en-US" dirty="0"/>
          </a:p>
        </p:txBody>
      </p:sp>
      <p:sp>
        <p:nvSpPr>
          <p:cNvPr id="3" name="文本占位符 2"/>
          <p:cNvSpPr>
            <a:spLocks noGrp="1"/>
          </p:cNvSpPr>
          <p:nvPr>
            <p:ph type="body" sz="quarter" idx="11"/>
          </p:nvPr>
        </p:nvSpPr>
        <p:spPr/>
        <p:txBody>
          <a:bodyPr/>
          <a:lstStyle/>
          <a:p>
            <a:r>
              <a:rPr lang="zh-CN" altLang="en-US" dirty="0"/>
              <a:t>异常</a:t>
            </a:r>
            <a:r>
              <a:rPr lang="en-US" altLang="zh-CN" dirty="0"/>
              <a:t>&amp;</a:t>
            </a:r>
            <a:r>
              <a:rPr lang="zh-CN" altLang="en-US" dirty="0"/>
              <a:t>中断</a:t>
            </a:r>
            <a:endParaRPr lang="zh-CN" altLang="en-US" dirty="0"/>
          </a:p>
        </p:txBody>
      </p:sp>
      <p:sp>
        <p:nvSpPr>
          <p:cNvPr id="8" name="文本框 7"/>
          <p:cNvSpPr txBox="1"/>
          <p:nvPr/>
        </p:nvSpPr>
        <p:spPr>
          <a:xfrm>
            <a:off x="807085" y="1043940"/>
            <a:ext cx="10205085" cy="3489960"/>
          </a:xfrm>
          <a:prstGeom prst="rect">
            <a:avLst/>
          </a:prstGeom>
          <a:noFill/>
        </p:spPr>
        <p:txBody>
          <a:bodyPr wrap="square" rtlCol="0">
            <a:spAutoFit/>
          </a:bodyPr>
          <a:p>
            <a:pPr>
              <a:lnSpc>
                <a:spcPct val="130000"/>
              </a:lnSpc>
              <a:spcBef>
                <a:spcPts val="600"/>
              </a:spcBef>
            </a:pPr>
            <a:r>
              <a:rPr lang="en-US" altLang="zh-CN" sz="2000" b="1" kern="0" dirty="0">
                <a:latin typeface="微软雅黑" panose="020B0503020204020204" pitchFamily="34" charset="-122"/>
                <a:ea typeface="微软雅黑" panose="020B0503020204020204" pitchFamily="34" charset="-122"/>
                <a:cs typeface="+mn-ea"/>
                <a:sym typeface="+mn-lt"/>
              </a:rPr>
              <a:t>1.</a:t>
            </a:r>
            <a:r>
              <a:rPr lang="zh-CN" altLang="en-US" sz="2000" b="1" kern="0" dirty="0">
                <a:latin typeface="微软雅黑" panose="020B0503020204020204" pitchFamily="34" charset="-122"/>
                <a:ea typeface="微软雅黑" panose="020B0503020204020204" pitchFamily="34" charset="-122"/>
                <a:cs typeface="+mn-ea"/>
                <a:sym typeface="+mn-lt"/>
              </a:rPr>
              <a:t>异常</a:t>
            </a:r>
            <a:endParaRPr lang="zh-CN" altLang="en-US" sz="2000"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000" b="1" kern="0" dirty="0">
                <a:latin typeface="微软雅黑" panose="020B0503020204020204" pitchFamily="34" charset="-122"/>
                <a:ea typeface="微软雅黑" panose="020B0503020204020204" pitchFamily="34" charset="-122"/>
                <a:cs typeface="+mn-ea"/>
                <a:sym typeface="+mn-lt"/>
              </a:rPr>
              <a:t>异常也称为同步中断，是完全发生在处理器内部的事件，这些事件和处理器的执行是同步的，也就是说它们不是发生在指令执行期间，而是发生在指令执行之后。</a:t>
            </a:r>
            <a:r>
              <a:rPr lang="zh-CN" altLang="en-US" sz="2000" b="1" kern="0" dirty="0">
                <a:solidFill>
                  <a:srgbClr val="FF0000"/>
                </a:solidFill>
                <a:latin typeface="微软雅黑" panose="020B0503020204020204" pitchFamily="34" charset="-122"/>
                <a:ea typeface="微软雅黑" panose="020B0503020204020204" pitchFamily="34" charset="-122"/>
                <a:cs typeface="+mn-ea"/>
                <a:sym typeface="+mn-lt"/>
              </a:rPr>
              <a:t>同步中断是</a:t>
            </a:r>
            <a:r>
              <a:rPr lang="en-US" altLang="zh-CN" sz="2000" b="1" kern="0" dirty="0">
                <a:solidFill>
                  <a:srgbClr val="FF0000"/>
                </a:solidFill>
                <a:latin typeface="微软雅黑" panose="020B0503020204020204" pitchFamily="34" charset="-122"/>
                <a:ea typeface="微软雅黑" panose="020B0503020204020204" pitchFamily="34" charset="-122"/>
                <a:cs typeface="+mn-ea"/>
                <a:sym typeface="+mn-lt"/>
              </a:rPr>
              <a:t>CPU</a:t>
            </a:r>
            <a:r>
              <a:rPr lang="zh-CN" altLang="en-US" sz="2000" b="1" kern="0" dirty="0">
                <a:solidFill>
                  <a:srgbClr val="FF0000"/>
                </a:solidFill>
                <a:latin typeface="微软雅黑" panose="020B0503020204020204" pitchFamily="34" charset="-122"/>
                <a:ea typeface="微软雅黑" panose="020B0503020204020204" pitchFamily="34" charset="-122"/>
                <a:cs typeface="+mn-ea"/>
                <a:sym typeface="+mn-lt"/>
              </a:rPr>
              <a:t>本身在执行过程中由</a:t>
            </a:r>
            <a:r>
              <a:rPr lang="en-US" altLang="zh-CN" sz="2000" b="1" kern="0" dirty="0">
                <a:solidFill>
                  <a:srgbClr val="FF0000"/>
                </a:solidFill>
                <a:latin typeface="微软雅黑" panose="020B0503020204020204" pitchFamily="34" charset="-122"/>
                <a:ea typeface="微软雅黑" panose="020B0503020204020204" pitchFamily="34" charset="-122"/>
                <a:cs typeface="+mn-ea"/>
                <a:sym typeface="+mn-lt"/>
              </a:rPr>
              <a:t>CPU</a:t>
            </a:r>
            <a:r>
              <a:rPr lang="zh-CN" altLang="en-US" sz="2000" b="1" kern="0" dirty="0">
                <a:solidFill>
                  <a:srgbClr val="FF0000"/>
                </a:solidFill>
                <a:latin typeface="微软雅黑" panose="020B0503020204020204" pitchFamily="34" charset="-122"/>
                <a:ea typeface="微软雅黑" panose="020B0503020204020204" pitchFamily="34" charset="-122"/>
                <a:cs typeface="+mn-ea"/>
                <a:sym typeface="+mn-lt"/>
              </a:rPr>
              <a:t>控制单元产生的。</a:t>
            </a:r>
            <a:r>
              <a:rPr lang="zh-CN" altLang="en-US" sz="2000" b="1" kern="0" dirty="0">
                <a:latin typeface="微软雅黑" panose="020B0503020204020204" pitchFamily="34" charset="-122"/>
                <a:ea typeface="微软雅黑" panose="020B0503020204020204" pitchFamily="34" charset="-122"/>
                <a:cs typeface="+mn-ea"/>
                <a:sym typeface="+mn-lt"/>
              </a:rPr>
              <a:t>缺页、以及导致被</a:t>
            </a:r>
            <a:r>
              <a:rPr lang="en-US" altLang="zh-CN" sz="2000" b="1" kern="0" dirty="0">
                <a:latin typeface="微软雅黑" panose="020B0503020204020204" pitchFamily="34" charset="-122"/>
                <a:ea typeface="微软雅黑" panose="020B0503020204020204" pitchFamily="34" charset="-122"/>
                <a:cs typeface="+mn-ea"/>
                <a:sym typeface="+mn-lt"/>
              </a:rPr>
              <a:t>0</a:t>
            </a:r>
            <a:r>
              <a:rPr lang="zh-CN" altLang="en-US" sz="2000" b="1" kern="0" dirty="0">
                <a:latin typeface="微软雅黑" panose="020B0503020204020204" pitchFamily="34" charset="-122"/>
                <a:ea typeface="微软雅黑" panose="020B0503020204020204" pitchFamily="34" charset="-122"/>
                <a:cs typeface="+mn-ea"/>
                <a:sym typeface="+mn-lt"/>
              </a:rPr>
              <a:t>除的计算都是异常的例子。</a:t>
            </a:r>
            <a:endParaRPr lang="zh-CN" altLang="en-US" sz="2000"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2000" b="1" kern="0" dirty="0">
                <a:latin typeface="微软雅黑" panose="020B0503020204020204" pitchFamily="34" charset="-122"/>
                <a:ea typeface="微软雅黑" panose="020B0503020204020204" pitchFamily="34" charset="-122"/>
                <a:cs typeface="+mn-ea"/>
                <a:sym typeface="+mn-lt"/>
              </a:rPr>
              <a:t>2.</a:t>
            </a:r>
            <a:r>
              <a:rPr lang="zh-CN" altLang="en-US" sz="2000" b="1" kern="0" dirty="0">
                <a:latin typeface="微软雅黑" panose="020B0503020204020204" pitchFamily="34" charset="-122"/>
                <a:ea typeface="微软雅黑" panose="020B0503020204020204" pitchFamily="34" charset="-122"/>
                <a:cs typeface="+mn-ea"/>
                <a:sym typeface="+mn-lt"/>
              </a:rPr>
              <a:t>中断</a:t>
            </a:r>
            <a:endParaRPr lang="zh-CN" altLang="en-US" sz="2000"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000" b="1" kern="0" dirty="0">
                <a:latin typeface="微软雅黑" panose="020B0503020204020204" pitchFamily="34" charset="-122"/>
                <a:ea typeface="微软雅黑" panose="020B0503020204020204" pitchFamily="34" charset="-122"/>
                <a:cs typeface="+mn-ea"/>
                <a:sym typeface="+mn-lt"/>
              </a:rPr>
              <a:t>中断和处理器的执行是异步的，这意味着中断发上在两条指令之间。处理器通过传到其引脚来接受中断通知。这个信号来自于称为中断控制器的硬件设备。</a:t>
            </a:r>
            <a:r>
              <a:rPr lang="zh-CN" altLang="en-US" sz="2000" b="1" kern="0" dirty="0">
                <a:solidFill>
                  <a:srgbClr val="FF0000"/>
                </a:solidFill>
                <a:latin typeface="微软雅黑" panose="020B0503020204020204" pitchFamily="34" charset="-122"/>
                <a:ea typeface="微软雅黑" panose="020B0503020204020204" pitchFamily="34" charset="-122"/>
                <a:cs typeface="+mn-ea"/>
                <a:sym typeface="+mn-lt"/>
              </a:rPr>
              <a:t>异步中断是由其他硬件设备随机产生的。</a:t>
            </a:r>
            <a:endParaRPr lang="zh-CN" altLang="en-US" sz="2000" b="1" kern="0" dirty="0">
              <a:solidFill>
                <a:srgbClr val="FF0000"/>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02</a:t>
            </a:r>
            <a:endParaRPr lang="zh-CN" altLang="en-US" dirty="0"/>
          </a:p>
        </p:txBody>
      </p:sp>
      <p:sp>
        <p:nvSpPr>
          <p:cNvPr id="3" name="文本占位符 2"/>
          <p:cNvSpPr>
            <a:spLocks noGrp="1"/>
          </p:cNvSpPr>
          <p:nvPr>
            <p:ph type="body" sz="quarter" idx="11"/>
          </p:nvPr>
        </p:nvSpPr>
        <p:spPr/>
        <p:txBody>
          <a:bodyPr/>
          <a:lstStyle/>
          <a:p>
            <a:r>
              <a:rPr lang="zh-CN" altLang="en-US" dirty="0"/>
              <a:t>中断处理流程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02</a:t>
            </a:r>
            <a:endParaRPr lang="zh-CN" altLang="en-US" dirty="0"/>
          </a:p>
        </p:txBody>
      </p:sp>
      <p:sp>
        <p:nvSpPr>
          <p:cNvPr id="3" name="文本占位符 2"/>
          <p:cNvSpPr>
            <a:spLocks noGrp="1"/>
          </p:cNvSpPr>
          <p:nvPr>
            <p:ph type="body" sz="quarter" idx="11"/>
          </p:nvPr>
        </p:nvSpPr>
        <p:spPr/>
        <p:txBody>
          <a:bodyPr/>
          <a:lstStyle/>
          <a:p>
            <a:r>
              <a:rPr lang="zh-CN" altLang="en-US" dirty="0"/>
              <a:t>如何、何时传送中断请求？</a:t>
            </a:r>
            <a:endParaRPr lang="zh-CN" altLang="en-US" dirty="0"/>
          </a:p>
        </p:txBody>
      </p:sp>
      <p:sp>
        <p:nvSpPr>
          <p:cNvPr id="4" name="文本框 3"/>
          <p:cNvSpPr txBox="1"/>
          <p:nvPr/>
        </p:nvSpPr>
        <p:spPr>
          <a:xfrm>
            <a:off x="835660" y="1015365"/>
            <a:ext cx="10743565" cy="1280160"/>
          </a:xfrm>
          <a:prstGeom prst="rect">
            <a:avLst/>
          </a:prstGeom>
          <a:noFill/>
        </p:spPr>
        <p:txBody>
          <a:bodyPr wrap="square" rtlCol="0">
            <a:spAutoFit/>
          </a:bodyPr>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当中断控制器有一个待处理的中断时（例如、按下一个键），它将触发连接到处理器上的</a:t>
            </a:r>
            <a:r>
              <a:rPr lang="en-US" altLang="zh-CN" sz="2000" kern="0" dirty="0">
                <a:latin typeface="微软雅黑" panose="020B0503020204020204" pitchFamily="34" charset="-122"/>
                <a:ea typeface="微软雅黑" panose="020B0503020204020204" pitchFamily="34" charset="-122"/>
                <a:cs typeface="+mn-ea"/>
                <a:sym typeface="+mn-lt"/>
              </a:rPr>
              <a:t>INT</a:t>
            </a:r>
            <a:r>
              <a:rPr lang="zh-CN" altLang="en-US" sz="2000" kern="0" dirty="0">
                <a:latin typeface="微软雅黑" panose="020B0503020204020204" pitchFamily="34" charset="-122"/>
                <a:ea typeface="微软雅黑" panose="020B0503020204020204" pitchFamily="34" charset="-122"/>
                <a:cs typeface="+mn-ea"/>
                <a:sym typeface="+mn-lt"/>
              </a:rPr>
              <a:t>线。然后、处理器通过激活连接到中断控制器</a:t>
            </a:r>
            <a:r>
              <a:rPr lang="en-US" altLang="zh-CN" sz="2000" kern="0" dirty="0">
                <a:latin typeface="微软雅黑" panose="020B0503020204020204" pitchFamily="34" charset="-122"/>
                <a:ea typeface="微软雅黑" panose="020B0503020204020204" pitchFamily="34" charset="-122"/>
                <a:cs typeface="+mn-ea"/>
                <a:sym typeface="+mn-lt"/>
              </a:rPr>
              <a:t>INTA</a:t>
            </a:r>
            <a:r>
              <a:rPr lang="zh-CN" altLang="en-US" sz="2000" kern="0" dirty="0">
                <a:latin typeface="微软雅黑" panose="020B0503020204020204" pitchFamily="34" charset="-122"/>
                <a:ea typeface="微软雅黑" panose="020B0503020204020204" pitchFamily="34" charset="-122"/>
                <a:cs typeface="+mn-ea"/>
                <a:sym typeface="+mn-lt"/>
              </a:rPr>
              <a:t>线上的应答线来应答这个信号。此时，中断控制器才把</a:t>
            </a:r>
            <a:r>
              <a:rPr lang="en-US" altLang="zh-CN" sz="2000" kern="0" dirty="0">
                <a:latin typeface="微软雅黑" panose="020B0503020204020204" pitchFamily="34" charset="-122"/>
                <a:ea typeface="微软雅黑" panose="020B0503020204020204" pitchFamily="34" charset="-122"/>
                <a:cs typeface="+mn-ea"/>
                <a:sym typeface="+mn-lt"/>
              </a:rPr>
              <a:t>IRQ</a:t>
            </a:r>
            <a:r>
              <a:rPr lang="zh-CN" altLang="en-US" sz="2000" kern="0" dirty="0">
                <a:latin typeface="微软雅黑" panose="020B0503020204020204" pitchFamily="34" charset="-122"/>
                <a:ea typeface="微软雅黑" panose="020B0503020204020204" pitchFamily="34" charset="-122"/>
                <a:cs typeface="+mn-ea"/>
                <a:sym typeface="+mn-lt"/>
              </a:rPr>
              <a:t>数据传递到处理器。以上过程称为一个</a:t>
            </a:r>
            <a:r>
              <a:rPr lang="zh-CN" altLang="en-US" sz="2000" kern="0" dirty="0">
                <a:solidFill>
                  <a:srgbClr val="FF0000"/>
                </a:solidFill>
                <a:latin typeface="微软雅黑" panose="020B0503020204020204" pitchFamily="34" charset="-122"/>
                <a:ea typeface="微软雅黑" panose="020B0503020204020204" pitchFamily="34" charset="-122"/>
                <a:cs typeface="+mn-ea"/>
                <a:sym typeface="+mn-lt"/>
              </a:rPr>
              <a:t>应答周期</a:t>
            </a:r>
            <a:r>
              <a:rPr lang="zh-CN" altLang="en-US" sz="2000" kern="0" dirty="0">
                <a:latin typeface="微软雅黑" panose="020B0503020204020204" pitchFamily="34" charset="-122"/>
                <a:ea typeface="微软雅黑" panose="020B0503020204020204" pitchFamily="34" charset="-122"/>
                <a:cs typeface="+mn-ea"/>
                <a:sym typeface="+mn-lt"/>
              </a:rPr>
              <a:t>。</a:t>
            </a:r>
            <a:endParaRPr lang="zh-CN" altLang="en-US" sz="2000" kern="0" dirty="0">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1"/>
          <a:stretch>
            <a:fillRect/>
          </a:stretch>
        </p:blipFill>
        <p:spPr>
          <a:xfrm>
            <a:off x="2317750" y="2486025"/>
            <a:ext cx="6108065" cy="3689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02</a:t>
            </a:r>
            <a:endParaRPr lang="zh-CN" altLang="en-US" dirty="0"/>
          </a:p>
        </p:txBody>
      </p:sp>
      <p:sp>
        <p:nvSpPr>
          <p:cNvPr id="3" name="文本占位符 2"/>
          <p:cNvSpPr>
            <a:spLocks noGrp="1"/>
          </p:cNvSpPr>
          <p:nvPr>
            <p:ph type="body" sz="quarter" idx="11"/>
          </p:nvPr>
        </p:nvSpPr>
        <p:spPr/>
        <p:txBody>
          <a:bodyPr/>
          <a:lstStyle/>
          <a:p>
            <a:r>
              <a:rPr lang="zh-CN" altLang="en-US" dirty="0"/>
              <a:t>中断处理程序</a:t>
            </a:r>
            <a:endParaRPr lang="zh-CN" altLang="en-US" dirty="0"/>
          </a:p>
        </p:txBody>
      </p:sp>
      <p:sp>
        <p:nvSpPr>
          <p:cNvPr id="4" name="文本框 3"/>
          <p:cNvSpPr txBox="1"/>
          <p:nvPr/>
        </p:nvSpPr>
        <p:spPr>
          <a:xfrm>
            <a:off x="835660" y="1015365"/>
            <a:ext cx="10574020" cy="3992880"/>
          </a:xfrm>
          <a:prstGeom prst="rect">
            <a:avLst/>
          </a:prstGeom>
          <a:noFill/>
        </p:spPr>
        <p:txBody>
          <a:bodyPr wrap="square" rtlCol="0">
            <a:spAutoFit/>
          </a:bodyPr>
          <a:p>
            <a:pPr marL="342900" indent="-342900">
              <a:lnSpc>
                <a:spcPct val="150000"/>
              </a:lnSpc>
              <a:spcBef>
                <a:spcPts val="600"/>
              </a:spcBef>
              <a:buFont typeface="Wingdings" panose="05000000000000000000" charset="0"/>
              <a:buChar char="l"/>
            </a:pPr>
            <a:r>
              <a:rPr lang="en-US" altLang="zh-CN" sz="2000" kern="0" dirty="0">
                <a:latin typeface="微软雅黑" panose="020B0503020204020204" pitchFamily="34" charset="-122"/>
                <a:ea typeface="微软雅黑" panose="020B0503020204020204" pitchFamily="34" charset="-122"/>
                <a:cs typeface="+mn-ea"/>
                <a:sym typeface="+mn-lt"/>
              </a:rPr>
              <a:t>x86</a:t>
            </a:r>
            <a:r>
              <a:rPr lang="zh-CN" altLang="en-US" sz="2000" kern="0" dirty="0">
                <a:latin typeface="微软雅黑" panose="020B0503020204020204" pitchFamily="34" charset="-122"/>
                <a:ea typeface="微软雅黑" panose="020B0503020204020204" pitchFamily="34" charset="-122"/>
                <a:cs typeface="+mn-ea"/>
                <a:sym typeface="+mn-lt"/>
              </a:rPr>
              <a:t>体系结构的每个中断都被赋予一个唯一的编号或向量。中断发生时，就用这个向量来索引</a:t>
            </a:r>
            <a:r>
              <a:rPr lang="en-US" altLang="zh-CN" sz="2000" kern="0" dirty="0">
                <a:latin typeface="微软雅黑" panose="020B0503020204020204" pitchFamily="34" charset="-122"/>
                <a:ea typeface="微软雅黑" panose="020B0503020204020204" pitchFamily="34" charset="-122"/>
                <a:cs typeface="+mn-ea"/>
                <a:sym typeface="+mn-lt"/>
              </a:rPr>
              <a:t>IDT</a:t>
            </a:r>
            <a:r>
              <a:rPr lang="zh-CN" altLang="en-US" sz="2000" kern="0" dirty="0">
                <a:latin typeface="微软雅黑" panose="020B0503020204020204" pitchFamily="34" charset="-122"/>
                <a:ea typeface="微软雅黑" panose="020B0503020204020204" pitchFamily="34" charset="-122"/>
                <a:cs typeface="+mn-ea"/>
                <a:sym typeface="+mn-lt"/>
              </a:rPr>
              <a:t>（</a:t>
            </a:r>
            <a:r>
              <a:rPr lang="en-US" altLang="zh-CN" sz="2000" kern="0" dirty="0">
                <a:latin typeface="微软雅黑" panose="020B0503020204020204" pitchFamily="34" charset="-122"/>
                <a:ea typeface="微软雅黑" panose="020B0503020204020204" pitchFamily="34" charset="-122"/>
                <a:cs typeface="+mn-ea"/>
                <a:sym typeface="+mn-lt"/>
              </a:rPr>
              <a:t>Interrpt Descriptor Table</a:t>
            </a:r>
            <a:r>
              <a:rPr lang="zh-CN" altLang="en-US" sz="2000" kern="0" dirty="0">
                <a:latin typeface="微软雅黑" panose="020B0503020204020204" pitchFamily="34" charset="-122"/>
                <a:ea typeface="微软雅黑" panose="020B0503020204020204" pitchFamily="34" charset="-122"/>
                <a:cs typeface="+mn-ea"/>
                <a:sym typeface="+mn-lt"/>
              </a:rPr>
              <a:t>）</a:t>
            </a:r>
            <a:r>
              <a:rPr lang="en-US" altLang="zh-CN" sz="2000" kern="0" dirty="0">
                <a:latin typeface="微软雅黑" panose="020B0503020204020204" pitchFamily="34" charset="-122"/>
                <a:ea typeface="微软雅黑" panose="020B0503020204020204" pitchFamily="34" charset="-122"/>
                <a:cs typeface="+mn-ea"/>
                <a:sym typeface="+mn-lt"/>
              </a:rPr>
              <a:t>,</a:t>
            </a:r>
            <a:r>
              <a:rPr lang="zh-CN" altLang="en-US" sz="2000" kern="0" dirty="0">
                <a:latin typeface="微软雅黑" panose="020B0503020204020204" pitchFamily="34" charset="-122"/>
                <a:ea typeface="微软雅黑" panose="020B0503020204020204" pitchFamily="34" charset="-122"/>
                <a:cs typeface="+mn-ea"/>
                <a:sym typeface="+mn-lt"/>
              </a:rPr>
              <a:t>找到中断处理程序的入口点并执行中断处理程序。</a:t>
            </a:r>
            <a:endParaRPr lang="zh-CN" altLang="en-US" sz="2000" kern="0" dirty="0">
              <a:latin typeface="微软雅黑" panose="020B0503020204020204" pitchFamily="34" charset="-122"/>
              <a:ea typeface="微软雅黑" panose="020B0503020204020204" pitchFamily="34" charset="-122"/>
              <a:cs typeface="+mn-ea"/>
              <a:sym typeface="+mn-lt"/>
            </a:endParaRPr>
          </a:p>
          <a:p>
            <a:pPr marL="342900" indent="-342900">
              <a:lnSpc>
                <a:spcPct val="150000"/>
              </a:lnSpc>
              <a:spcBef>
                <a:spcPts val="600"/>
              </a:spcBef>
              <a:buFont typeface="Wingdings" panose="05000000000000000000" charset="0"/>
              <a:buChar char="l"/>
            </a:pPr>
            <a:r>
              <a:rPr lang="en-US" altLang="zh-CN" sz="2000" kern="0" dirty="0">
                <a:latin typeface="微软雅黑" panose="020B0503020204020204" pitchFamily="34" charset="-122"/>
                <a:ea typeface="微软雅黑" panose="020B0503020204020204" pitchFamily="34" charset="-122"/>
                <a:cs typeface="+mn-ea"/>
                <a:sym typeface="+mn-lt"/>
              </a:rPr>
              <a:t>Linux</a:t>
            </a:r>
            <a:r>
              <a:rPr lang="zh-CN" altLang="en-US" sz="2000" kern="0" dirty="0">
                <a:latin typeface="微软雅黑" panose="020B0503020204020204" pitchFamily="34" charset="-122"/>
                <a:ea typeface="微软雅黑" panose="020B0503020204020204" pitchFamily="34" charset="-122"/>
                <a:cs typeface="+mn-ea"/>
                <a:sym typeface="+mn-lt"/>
              </a:rPr>
              <a:t>中断处理程序划分为高性能的上半部分和低性能的下半部分</a:t>
            </a:r>
            <a:endParaRPr lang="zh-CN" altLang="en-US" sz="2000" kern="0" dirty="0">
              <a:latin typeface="微软雅黑" panose="020B0503020204020204" pitchFamily="34" charset="-122"/>
              <a:ea typeface="微软雅黑" panose="020B0503020204020204" pitchFamily="34" charset="-122"/>
              <a:cs typeface="+mn-ea"/>
              <a:sym typeface="+mn-lt"/>
            </a:endParaRPr>
          </a:p>
          <a:p>
            <a:pPr lvl="1" indent="0">
              <a:lnSpc>
                <a:spcPct val="150000"/>
              </a:lnSpc>
              <a:spcBef>
                <a:spcPts val="600"/>
              </a:spcBef>
              <a:buFont typeface="Wingdings" panose="05000000000000000000" charset="0"/>
              <a:buNone/>
            </a:pPr>
            <a:r>
              <a:rPr lang="zh-CN" altLang="en-US" sz="2000" kern="0" dirty="0">
                <a:latin typeface="微软雅黑" panose="020B0503020204020204" pitchFamily="34" charset="-122"/>
                <a:ea typeface="微软雅黑" panose="020B0503020204020204" pitchFamily="34" charset="-122"/>
                <a:cs typeface="+mn-ea"/>
                <a:sym typeface="+mn-lt"/>
              </a:rPr>
              <a:t>上半部分：必须快速执行，通常在所有本地中断禁用条件下执行。上半部分的代码必须仅限于执行直接响应硬件或者执行紧迫的的进程。</a:t>
            </a:r>
            <a:endParaRPr lang="zh-CN" altLang="en-US" sz="2000" kern="0" dirty="0">
              <a:latin typeface="微软雅黑" panose="020B0503020204020204" pitchFamily="34" charset="-122"/>
              <a:ea typeface="微软雅黑" panose="020B0503020204020204" pitchFamily="34" charset="-122"/>
              <a:cs typeface="+mn-ea"/>
              <a:sym typeface="+mn-lt"/>
            </a:endParaRPr>
          </a:p>
          <a:p>
            <a:pPr lvl="1" indent="0">
              <a:lnSpc>
                <a:spcPct val="150000"/>
              </a:lnSpc>
              <a:spcBef>
                <a:spcPts val="600"/>
              </a:spcBef>
              <a:buFont typeface="Wingdings" panose="05000000000000000000" charset="0"/>
              <a:buNone/>
            </a:pPr>
            <a:r>
              <a:rPr lang="zh-CN" altLang="en-US" sz="2000" kern="0" dirty="0">
                <a:latin typeface="微软雅黑" panose="020B0503020204020204" pitchFamily="34" charset="-122"/>
                <a:ea typeface="微软雅黑" panose="020B0503020204020204" pitchFamily="34" charset="-122"/>
                <a:cs typeface="+mn-ea"/>
                <a:sym typeface="+mn-lt"/>
              </a:rPr>
              <a:t>下半部分：这一部分允许处理程序编写者把不太紧急的工作退后，直到内核有充裕的时间来处理。软中断、</a:t>
            </a:r>
            <a:r>
              <a:rPr lang="en-US" altLang="zh-CN" sz="2000" kern="0" dirty="0">
                <a:latin typeface="微软雅黑" panose="020B0503020204020204" pitchFamily="34" charset="-122"/>
                <a:ea typeface="微软雅黑" panose="020B0503020204020204" pitchFamily="34" charset="-122"/>
                <a:cs typeface="+mn-ea"/>
                <a:sym typeface="+mn-lt"/>
              </a:rPr>
              <a:t>tasklet</a:t>
            </a:r>
            <a:r>
              <a:rPr lang="zh-CN" altLang="en-US" sz="2000" kern="0" dirty="0">
                <a:latin typeface="微软雅黑" panose="020B0503020204020204" pitchFamily="34" charset="-122"/>
                <a:ea typeface="微软雅黑" panose="020B0503020204020204" pitchFamily="34" charset="-122"/>
                <a:cs typeface="+mn-ea"/>
                <a:sym typeface="+mn-lt"/>
              </a:rPr>
              <a:t>、工作队列是下半部分中断处理的常用方法。</a:t>
            </a:r>
            <a:endParaRPr lang="en-US" altLang="zh-CN" sz="2000" kern="0" dirty="0">
              <a:latin typeface="微软雅黑" panose="020B0503020204020204" pitchFamily="34" charset="-122"/>
              <a:ea typeface="微软雅黑" panose="020B0503020204020204" pitchFamily="34" charset="-122"/>
              <a:cs typeface="+mn-ea"/>
              <a:sym typeface="+mn-lt"/>
            </a:endParaRPr>
          </a:p>
          <a:p>
            <a:pPr lvl="1" indent="0">
              <a:lnSpc>
                <a:spcPct val="130000"/>
              </a:lnSpc>
              <a:spcBef>
                <a:spcPts val="600"/>
              </a:spcBef>
              <a:buFont typeface="Wingdings" panose="05000000000000000000" charset="0"/>
              <a:buNone/>
            </a:pPr>
            <a:endParaRPr lang="zh-CN" altLang="en-US" sz="2000"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02</a:t>
            </a:r>
            <a:endParaRPr lang="zh-CN" altLang="en-US" dirty="0"/>
          </a:p>
        </p:txBody>
      </p:sp>
      <p:sp>
        <p:nvSpPr>
          <p:cNvPr id="3" name="文本占位符 2"/>
          <p:cNvSpPr>
            <a:spLocks noGrp="1"/>
          </p:cNvSpPr>
          <p:nvPr>
            <p:ph type="body" sz="quarter" idx="11"/>
          </p:nvPr>
        </p:nvSpPr>
        <p:spPr/>
        <p:txBody>
          <a:bodyPr/>
          <a:lstStyle/>
          <a:p>
            <a:r>
              <a:rPr lang="zh-CN" altLang="en-US" dirty="0"/>
              <a:t>软中断</a:t>
            </a:r>
            <a:endParaRPr lang="zh-CN" altLang="en-US" dirty="0"/>
          </a:p>
        </p:txBody>
      </p:sp>
      <p:sp>
        <p:nvSpPr>
          <p:cNvPr id="4" name="文本框 3"/>
          <p:cNvSpPr txBox="1"/>
          <p:nvPr/>
        </p:nvSpPr>
        <p:spPr>
          <a:xfrm>
            <a:off x="645160" y="4253230"/>
            <a:ext cx="10574020" cy="1021080"/>
          </a:xfrm>
          <a:prstGeom prst="rect">
            <a:avLst/>
          </a:prstGeom>
          <a:noFill/>
        </p:spPr>
        <p:txBody>
          <a:bodyPr wrap="square" rtlCol="0">
            <a:spAutoFit/>
          </a:bodyPr>
          <a:p>
            <a:pPr indent="0">
              <a:lnSpc>
                <a:spcPct val="150000"/>
              </a:lnSpc>
              <a:spcBef>
                <a:spcPts val="600"/>
              </a:spcBef>
              <a:buFont typeface="Wingdings" panose="05000000000000000000" charset="0"/>
              <a:buNone/>
            </a:pPr>
            <a:r>
              <a:rPr lang="en-US" altLang="zh-CN" sz="2000" kern="0" dirty="0">
                <a:latin typeface="微软雅黑" panose="020B0503020204020204" pitchFamily="34" charset="-122"/>
                <a:ea typeface="微软雅黑" panose="020B0503020204020204" pitchFamily="34" charset="-122"/>
                <a:cs typeface="+mn-ea"/>
                <a:sym typeface="+mn-lt"/>
              </a:rPr>
              <a:t>2.</a:t>
            </a:r>
            <a:r>
              <a:rPr lang="zh-CN" altLang="en-US" sz="2000" kern="0" dirty="0">
                <a:latin typeface="微软雅黑" panose="020B0503020204020204" pitchFamily="34" charset="-122"/>
                <a:ea typeface="微软雅黑" panose="020B0503020204020204" pitchFamily="34" charset="-122"/>
                <a:cs typeface="+mn-ea"/>
                <a:sym typeface="+mn-lt"/>
              </a:rPr>
              <a:t>注册软中断</a:t>
            </a:r>
            <a:endParaRPr lang="zh-CN" altLang="en-US" sz="2000" kern="0" dirty="0">
              <a:latin typeface="微软雅黑" panose="020B0503020204020204" pitchFamily="34" charset="-122"/>
              <a:ea typeface="微软雅黑" panose="020B0503020204020204" pitchFamily="34" charset="-122"/>
              <a:cs typeface="+mn-ea"/>
              <a:sym typeface="+mn-lt"/>
            </a:endParaRPr>
          </a:p>
          <a:p>
            <a:pPr lvl="1" indent="0">
              <a:lnSpc>
                <a:spcPct val="130000"/>
              </a:lnSpc>
              <a:spcBef>
                <a:spcPts val="600"/>
              </a:spcBef>
              <a:buFont typeface="Wingdings" panose="05000000000000000000" charset="0"/>
              <a:buNone/>
            </a:pPr>
            <a:endParaRPr lang="zh-CN" altLang="en-US" sz="2000" kern="0" dirty="0">
              <a:latin typeface="微软雅黑" panose="020B0503020204020204" pitchFamily="34" charset="-122"/>
              <a:ea typeface="微软雅黑" panose="020B0503020204020204" pitchFamily="34" charset="-122"/>
              <a:cs typeface="+mn-ea"/>
              <a:sym typeface="+mn-lt"/>
            </a:endParaRPr>
          </a:p>
        </p:txBody>
      </p:sp>
      <p:pic>
        <p:nvPicPr>
          <p:cNvPr id="6" name="图片 5"/>
          <p:cNvPicPr>
            <a:picLocks noChangeAspect="1"/>
          </p:cNvPicPr>
          <p:nvPr/>
        </p:nvPicPr>
        <p:blipFill>
          <a:blip r:embed="rId1"/>
          <a:stretch>
            <a:fillRect/>
          </a:stretch>
        </p:blipFill>
        <p:spPr>
          <a:xfrm>
            <a:off x="645160" y="4801870"/>
            <a:ext cx="10657840" cy="1482090"/>
          </a:xfrm>
          <a:prstGeom prst="rect">
            <a:avLst/>
          </a:prstGeom>
        </p:spPr>
      </p:pic>
      <p:pic>
        <p:nvPicPr>
          <p:cNvPr id="9" name="图片 8"/>
          <p:cNvPicPr>
            <a:picLocks noChangeAspect="1"/>
          </p:cNvPicPr>
          <p:nvPr/>
        </p:nvPicPr>
        <p:blipFill>
          <a:blip r:embed="rId2"/>
          <a:stretch>
            <a:fillRect/>
          </a:stretch>
        </p:blipFill>
        <p:spPr>
          <a:xfrm>
            <a:off x="538480" y="2459355"/>
            <a:ext cx="10680700" cy="1939290"/>
          </a:xfrm>
          <a:prstGeom prst="rect">
            <a:avLst/>
          </a:prstGeom>
        </p:spPr>
      </p:pic>
      <p:sp>
        <p:nvSpPr>
          <p:cNvPr id="10" name="文本框 9"/>
          <p:cNvSpPr txBox="1"/>
          <p:nvPr/>
        </p:nvSpPr>
        <p:spPr>
          <a:xfrm>
            <a:off x="645160" y="1971675"/>
            <a:ext cx="9490710" cy="487680"/>
          </a:xfrm>
          <a:prstGeom prst="rect">
            <a:avLst/>
          </a:prstGeom>
          <a:noFill/>
        </p:spPr>
        <p:txBody>
          <a:bodyPr wrap="square" rtlCol="0">
            <a:spAutoFit/>
          </a:bodyPr>
          <a:p>
            <a:pPr>
              <a:lnSpc>
                <a:spcPct val="130000"/>
              </a:lnSpc>
              <a:spcBef>
                <a:spcPts val="600"/>
              </a:spcBef>
            </a:pPr>
            <a:r>
              <a:rPr lang="en-US" altLang="zh-CN" sz="2000" kern="0" dirty="0">
                <a:latin typeface="微软雅黑" panose="020B0503020204020204" pitchFamily="34" charset="-122"/>
                <a:ea typeface="微软雅黑" panose="020B0503020204020204" pitchFamily="34" charset="-122"/>
                <a:cs typeface="+mn-ea"/>
                <a:sym typeface="+mn-lt"/>
              </a:rPr>
              <a:t>1.</a:t>
            </a:r>
            <a:r>
              <a:rPr lang="zh-CN" altLang="en-US" sz="2000" kern="0" dirty="0">
                <a:latin typeface="微软雅黑" panose="020B0503020204020204" pitchFamily="34" charset="-122"/>
                <a:ea typeface="微软雅黑" panose="020B0503020204020204" pitchFamily="34" charset="-122"/>
                <a:cs typeface="+mn-ea"/>
                <a:sym typeface="+mn-lt"/>
              </a:rPr>
              <a:t>分配软中断向量表</a:t>
            </a:r>
            <a:r>
              <a:rPr lang="en-US" altLang="zh-CN" sz="2000" kern="0" dirty="0">
                <a:latin typeface="微软雅黑" panose="020B0503020204020204" pitchFamily="34" charset="-122"/>
                <a:ea typeface="微软雅黑" panose="020B0503020204020204" pitchFamily="34" charset="-122"/>
                <a:cs typeface="+mn-ea"/>
                <a:sym typeface="+mn-lt"/>
              </a:rPr>
              <a:t>soft_irq_vec</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
        <p:nvSpPr>
          <p:cNvPr id="5" name="文本框 4"/>
          <p:cNvSpPr txBox="1"/>
          <p:nvPr/>
        </p:nvSpPr>
        <p:spPr>
          <a:xfrm>
            <a:off x="803910" y="986155"/>
            <a:ext cx="9180195" cy="883920"/>
          </a:xfrm>
          <a:prstGeom prst="rect">
            <a:avLst/>
          </a:prstGeom>
          <a:noFill/>
        </p:spPr>
        <p:txBody>
          <a:bodyPr wrap="square" rtlCol="0">
            <a:spAutoFit/>
          </a:bodyPr>
          <a:p>
            <a:pPr>
              <a:lnSpc>
                <a:spcPct val="130000"/>
              </a:lnSpc>
              <a:spcBef>
                <a:spcPts val="600"/>
              </a:spcBef>
            </a:pPr>
            <a:r>
              <a:rPr lang="en-US" altLang="zh-CN" sz="2000" kern="0" dirty="0">
                <a:latin typeface="微软雅黑" panose="020B0503020204020204" pitchFamily="34" charset="-122"/>
                <a:ea typeface="微软雅黑" panose="020B0503020204020204" pitchFamily="34" charset="-122"/>
                <a:cs typeface="+mn-ea"/>
                <a:sym typeface="+mn-lt"/>
              </a:rPr>
              <a:t>   </a:t>
            </a:r>
            <a:r>
              <a:rPr lang="zh-CN" altLang="en-US" sz="2000" kern="0" dirty="0">
                <a:latin typeface="微软雅黑" panose="020B0503020204020204" pitchFamily="34" charset="-122"/>
                <a:ea typeface="微软雅黑" panose="020B0503020204020204" pitchFamily="34" charset="-122"/>
                <a:cs typeface="+mn-ea"/>
                <a:sym typeface="+mn-lt"/>
              </a:rPr>
              <a:t>软中断运行在中断上下文中，同一类型的软中断能够同时运行在多个处理器上，系统只有</a:t>
            </a:r>
            <a:r>
              <a:rPr lang="en-US" altLang="zh-CN" sz="2000" kern="0" dirty="0">
                <a:latin typeface="微软雅黑" panose="020B0503020204020204" pitchFamily="34" charset="-122"/>
                <a:ea typeface="微软雅黑" panose="020B0503020204020204" pitchFamily="34" charset="-122"/>
                <a:cs typeface="+mn-ea"/>
                <a:sym typeface="+mn-lt"/>
              </a:rPr>
              <a:t>32</a:t>
            </a:r>
            <a:r>
              <a:rPr lang="zh-CN" altLang="en-US" sz="2000" kern="0" dirty="0">
                <a:latin typeface="微软雅黑" panose="020B0503020204020204" pitchFamily="34" charset="-122"/>
                <a:ea typeface="微软雅黑" panose="020B0503020204020204" pitchFamily="34" charset="-122"/>
                <a:cs typeface="+mn-ea"/>
                <a:sym typeface="+mn-lt"/>
              </a:rPr>
              <a:t>个软中断。系统定时器就是使用的就是软中断。</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模板页面">
  <a:themeElements>
    <a:clrScheme name="Office 主题">
      <a:dk1>
        <a:srgbClr val="000000"/>
      </a:dk1>
      <a:lt1>
        <a:srgbClr val="FFFFFF"/>
      </a:lt1>
      <a:dk2>
        <a:srgbClr val="44546A"/>
      </a:dk2>
      <a:lt2>
        <a:srgbClr val="E7E6E6"/>
      </a:lt2>
      <a:accent1>
        <a:srgbClr val="5DB3B0"/>
      </a:accent1>
      <a:accent2>
        <a:srgbClr val="479796"/>
      </a:accent2>
      <a:accent3>
        <a:srgbClr val="009EB7"/>
      </a:accent3>
      <a:accent4>
        <a:srgbClr val="EDF0E9"/>
      </a:accent4>
      <a:accent5>
        <a:srgbClr val="4C4C4C"/>
      </a:accent5>
      <a:accent6>
        <a:srgbClr val="B2B2B2"/>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4228</Words>
  <Application>WPS 演示</Application>
  <PresentationFormat>宽屏</PresentationFormat>
  <Paragraphs>247</Paragraphs>
  <Slides>23</Slides>
  <Notes>2</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23</vt:i4>
      </vt:variant>
    </vt:vector>
  </HeadingPairs>
  <TitlesOfParts>
    <vt:vector size="36" baseType="lpstr">
      <vt:lpstr>Arial</vt:lpstr>
      <vt:lpstr>宋体</vt:lpstr>
      <vt:lpstr>Wingdings</vt:lpstr>
      <vt:lpstr>微软雅黑</vt:lpstr>
      <vt:lpstr>Segoe UI Light</vt:lpstr>
      <vt:lpstr>Century Gothic</vt:lpstr>
      <vt:lpstr>Segoe UI Light</vt:lpstr>
      <vt:lpstr>Wingdings</vt:lpstr>
      <vt:lpstr>Century Gothic</vt:lpstr>
      <vt:lpstr>Segoe Print</vt:lpstr>
      <vt:lpstr>Calibri</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admin</cp:lastModifiedBy>
  <cp:revision>87</cp:revision>
  <dcterms:created xsi:type="dcterms:W3CDTF">2015-08-18T02:51:00Z</dcterms:created>
  <dcterms:modified xsi:type="dcterms:W3CDTF">2017-03-22T13:42:36Z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